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95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67979E5-E5C9-411E-B999-378650394BDC}" type="datetime1">
              <a:rPr lang="fr-FR"/>
              <a:pPr>
                <a:defRPr/>
              </a:pPr>
              <a:t>16/06/2014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5C45336-497E-43CE-AC59-DD82D2E66C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04956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1333178-349B-4818-B82A-5E38AF1471CB}" type="datetime1">
              <a:rPr lang="fr-FR"/>
              <a:pPr>
                <a:defRPr/>
              </a:pPr>
              <a:t>16/06/2014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A7B39A7-6D34-4EB9-8A11-41B3AEBA99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3582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7"/>
          <p:cNvGrpSpPr>
            <a:grpSpLocks/>
          </p:cNvGrpSpPr>
          <p:nvPr/>
        </p:nvGrpSpPr>
        <p:grpSpPr bwMode="auto">
          <a:xfrm>
            <a:off x="0" y="0"/>
            <a:ext cx="9144000" cy="6875463"/>
            <a:chOff x="1" y="0"/>
            <a:chExt cx="9144000" cy="6876000"/>
          </a:xfrm>
        </p:grpSpPr>
        <p:pic>
          <p:nvPicPr>
            <p:cNvPr id="4" name="Image 8" descr="fond_titre.g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89" t="13089" r="20146" b="21875"/>
            <a:stretch>
              <a:fillRect/>
            </a:stretch>
          </p:blipFill>
          <p:spPr bwMode="auto">
            <a:xfrm>
              <a:off x="1" y="0"/>
              <a:ext cx="9144000" cy="687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1460501" y="2121066"/>
              <a:ext cx="5994400" cy="222267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pic>
        <p:nvPicPr>
          <p:cNvPr id="6" name="Image 10" descr="Logo-AMU_fond_fonc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100" y="5641975"/>
            <a:ext cx="28829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1080000" y="1800000"/>
            <a:ext cx="6515101" cy="1231106"/>
          </a:xfrm>
        </p:spPr>
        <p:txBody>
          <a:bodyPr lIns="0" tIns="0" bIns="0" anchor="t">
            <a:spAutoFit/>
          </a:bodyPr>
          <a:lstStyle>
            <a:lvl1pPr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061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95D803-23C7-4E40-BBDE-D5909DB8958F}" type="datetime1">
              <a:rPr lang="fr-FR"/>
              <a:pPr>
                <a:defRPr/>
              </a:pPr>
              <a:t>16/06/2014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Titre de la Présentation </a:t>
            </a:r>
          </a:p>
          <a:p>
            <a:pPr>
              <a:defRPr/>
            </a:pPr>
            <a:r>
              <a:rPr lang="fr-FR"/>
              <a:t>&gt; Titre de la partie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E3B5C0-6BC9-43CE-9BB4-BB31A9EA382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78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65493"/>
            <a:ext cx="2057400" cy="588691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65493"/>
            <a:ext cx="6019800" cy="588691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418409-9096-42AD-AE91-C4C744E3738E}" type="datetime1">
              <a:rPr lang="fr-FR"/>
              <a:pPr>
                <a:defRPr/>
              </a:pPr>
              <a:t>16/06/2014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Titre de la Présentation </a:t>
            </a:r>
          </a:p>
          <a:p>
            <a:pPr>
              <a:defRPr/>
            </a:pPr>
            <a:r>
              <a:rPr lang="fr-FR"/>
              <a:t>&gt; Titre de la partie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FD19C7-85A3-4D7C-9F32-4C832A4EE2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10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 i="0">
                <a:latin typeface="Verdana"/>
                <a:cs typeface="Verdana"/>
              </a:defRPr>
            </a:lvl1pPr>
            <a:lvl2pPr marL="742950" indent="-285750">
              <a:buClr>
                <a:schemeClr val="bg2"/>
              </a:buClr>
              <a:buFont typeface="Wingdings" charset="2"/>
              <a:buChar char=""/>
              <a:defRPr>
                <a:latin typeface="Verdana"/>
                <a:cs typeface="Verdana"/>
              </a:defRPr>
            </a:lvl2pPr>
            <a:lvl3pPr>
              <a:defRPr>
                <a:latin typeface="Verdana"/>
                <a:cs typeface="Verdana"/>
              </a:defRPr>
            </a:lvl3pPr>
            <a:lvl4pPr>
              <a:defRPr>
                <a:latin typeface="Verdana"/>
                <a:cs typeface="Verdana"/>
              </a:defRPr>
            </a:lvl4pPr>
            <a:lvl5pPr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E56BE7-2A62-422C-BBFA-39DB8F46B8B0}" type="datetime1">
              <a:rPr lang="fr-FR"/>
              <a:pPr>
                <a:defRPr/>
              </a:pPr>
              <a:t>16/06/2014</a:t>
            </a:fld>
            <a:endParaRPr lang="fr-FR"/>
          </a:p>
        </p:txBody>
      </p:sp>
      <p:sp>
        <p:nvSpPr>
          <p:cNvPr id="5" name="Espace réservé du pied de page 4" title="Titre de la présentation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Titre de la Présentation </a:t>
            </a:r>
          </a:p>
          <a:p>
            <a:pPr>
              <a:defRPr/>
            </a:pPr>
            <a:r>
              <a:rPr lang="fr-FR"/>
              <a:t>&gt; Titre de la partie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8DEBB9-2664-418C-8B87-3A0CE44408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25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45B050-5685-4700-A1CC-48FA619AE30A}" type="datetime1">
              <a:rPr lang="fr-FR"/>
              <a:pPr>
                <a:defRPr/>
              </a:pPr>
              <a:t>16/06/2014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Titre de la Présentation </a:t>
            </a:r>
          </a:p>
          <a:p>
            <a:pPr>
              <a:defRPr/>
            </a:pPr>
            <a:r>
              <a:rPr lang="fr-FR"/>
              <a:t>&gt; Titre de la partie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2988EE-F87E-4480-8982-DAC1C73FF8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3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881BB9-6129-4976-ADB5-688FAD2502B4}" type="datetime1">
              <a:rPr lang="fr-FR"/>
              <a:pPr>
                <a:defRPr/>
              </a:pPr>
              <a:t>16/06/2014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Titre de la Présentation </a:t>
            </a:r>
          </a:p>
          <a:p>
            <a:pPr>
              <a:defRPr/>
            </a:pPr>
            <a:r>
              <a:rPr lang="fr-FR"/>
              <a:t>&gt; Titre de la partie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89076B-997D-4DF1-BE0F-1AC956A196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74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82A510-746E-4B79-8F45-09FB3BC81196}" type="datetime1">
              <a:rPr lang="fr-FR"/>
              <a:pPr>
                <a:defRPr/>
              </a:pPr>
              <a:t>16/06/2014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Titre de la Présentation </a:t>
            </a:r>
          </a:p>
          <a:p>
            <a:pPr>
              <a:defRPr/>
            </a:pPr>
            <a:r>
              <a:rPr lang="fr-FR"/>
              <a:t>&gt; Titre de la partie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3E8A8B-FE75-403E-AB41-95EDB35891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97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21C085-BC9F-4651-A9F0-F912B4EA607C}" type="datetime1">
              <a:rPr lang="fr-FR"/>
              <a:pPr>
                <a:defRPr/>
              </a:pPr>
              <a:t>16/06/2014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Titre de la Présentation &gt; Titre de la partie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8DE9D8-8E4C-4C66-BB16-BBC3852763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37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2F28BD-F5E2-435D-9260-804EA520EE30}" type="datetime1">
              <a:rPr lang="fr-FR"/>
              <a:pPr>
                <a:defRPr/>
              </a:pPr>
              <a:t>16/06/2014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Titre de la Présentation </a:t>
            </a:r>
          </a:p>
          <a:p>
            <a:pPr>
              <a:defRPr/>
            </a:pPr>
            <a:r>
              <a:rPr lang="fr-FR"/>
              <a:t>&gt; Titre de la partie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EFE68B-FA3B-4C77-B850-FAE8AFA1CD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36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65492"/>
            <a:ext cx="3008313" cy="869607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565492"/>
            <a:ext cx="5111750" cy="556067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821ACF-6F43-4DD6-9859-D0FF3AD396BF}" type="datetime1">
              <a:rPr lang="fr-FR"/>
              <a:pPr>
                <a:defRPr/>
              </a:pPr>
              <a:t>16/06/2014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Titre de la Présentation </a:t>
            </a:r>
          </a:p>
          <a:p>
            <a:pPr>
              <a:defRPr/>
            </a:pPr>
            <a:r>
              <a:rPr lang="fr-FR"/>
              <a:t>&gt; Titre de la partie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D37DA3-0111-4DD4-A9A7-6F38A00CB51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95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D5114E-76EC-44EB-8A14-2E8C8F10587E}" type="datetime1">
              <a:rPr lang="fr-FR"/>
              <a:pPr>
                <a:defRPr/>
              </a:pPr>
              <a:t>16/06/2014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Titre de la Présentation </a:t>
            </a:r>
          </a:p>
          <a:p>
            <a:pPr>
              <a:defRPr/>
            </a:pPr>
            <a:r>
              <a:rPr lang="fr-FR"/>
              <a:t>&gt; Titre de la partie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C70F3D-E3A9-4D76-83C1-02FAC625E2B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94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6" descr="fond_diapos.gi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571500"/>
            <a:ext cx="822960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02513" y="0"/>
            <a:ext cx="1741487" cy="509588"/>
          </a:xfrm>
          <a:prstGeom prst="rect">
            <a:avLst/>
          </a:prstGeom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23C19CA1-D036-44AA-B082-E384BAE65AAD}" type="datetime1">
              <a:rPr lang="fr-FR"/>
              <a:pPr>
                <a:defRPr/>
              </a:pPr>
              <a:t>16/06/2014</a:t>
            </a:fld>
            <a:endParaRPr lang="fr-FR"/>
          </a:p>
        </p:txBody>
      </p:sp>
      <p:sp>
        <p:nvSpPr>
          <p:cNvPr id="5" name="Espace réservé du pied de page 4" title="Titre de la Présentation &gt; Titre de la partie"/>
          <p:cNvSpPr>
            <a:spLocks noGrp="1"/>
          </p:cNvSpPr>
          <p:nvPr>
            <p:ph type="ftr" sz="quarter" idx="3"/>
          </p:nvPr>
        </p:nvSpPr>
        <p:spPr>
          <a:xfrm>
            <a:off x="3292475" y="0"/>
            <a:ext cx="4110038" cy="5651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FFFFFF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fr-FR"/>
              <a:t>Titre de la Présentation</a:t>
            </a:r>
          </a:p>
          <a:p>
            <a:pPr>
              <a:defRPr/>
            </a:pPr>
            <a:r>
              <a:rPr lang="fr-FR"/>
              <a:t>&gt; Titre de la partie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52650" y="6721475"/>
            <a:ext cx="4826000" cy="1365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="1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A5DA98C9-B043-43C9-957D-1035B3C32E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600" kern="1200">
          <a:solidFill>
            <a:srgbClr val="2663B4"/>
          </a:solidFill>
          <a:latin typeface="Verdana"/>
          <a:ea typeface="MS PGothic" pitchFamily="34" charset="-128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charset="0"/>
          <a:ea typeface="MS PGothic" pitchFamily="34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charset="0"/>
          <a:ea typeface="MS PGothic" pitchFamily="34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charset="0"/>
          <a:ea typeface="MS PGothic" pitchFamily="34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charset="0"/>
          <a:ea typeface="MS PGothic" pitchFamily="34" charset="-128"/>
          <a:cs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rgbClr val="2663B4"/>
          </a:solidFill>
          <a:latin typeface="Verdana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defRPr sz="1400" kern="1200">
          <a:solidFill>
            <a:schemeClr val="tx1"/>
          </a:solidFill>
          <a:latin typeface="Verdana"/>
          <a:ea typeface="MS PGothic" pitchFamily="34" charset="-128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"/>
        <a:defRPr sz="1400" kern="1200">
          <a:solidFill>
            <a:schemeClr val="tx1"/>
          </a:solidFill>
          <a:latin typeface="Verdana"/>
          <a:ea typeface="MS PGothic" pitchFamily="34" charset="-128"/>
          <a:cs typeface="Verdan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•"/>
        <a:defRPr sz="1400" kern="1200">
          <a:solidFill>
            <a:schemeClr val="tx1"/>
          </a:solidFill>
          <a:latin typeface="Verdana"/>
          <a:ea typeface="Verdana" charset="0"/>
          <a:cs typeface="Verdan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–"/>
        <a:defRPr sz="1400" kern="1200">
          <a:solidFill>
            <a:schemeClr val="tx1"/>
          </a:solidFill>
          <a:latin typeface="Verdana"/>
          <a:ea typeface="Verdana" charset="0"/>
          <a:cs typeface="Verdan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»"/>
        <a:defRPr sz="1400" kern="1200">
          <a:solidFill>
            <a:schemeClr val="tx1"/>
          </a:solidFill>
          <a:latin typeface="Verdana"/>
          <a:ea typeface="Verdana" charset="0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uriel.briancon@univ-amu.f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9500" y="1800225"/>
            <a:ext cx="6515100" cy="3693319"/>
          </a:xfrm>
        </p:spPr>
        <p:txBody>
          <a:bodyPr/>
          <a:lstStyle/>
          <a:p>
            <a:pPr algn="ctr"/>
            <a:r>
              <a:rPr lang="fr-FR" sz="2000" cap="none" dirty="0"/>
              <a:t>Peut-on apprendre à affronter l’incertitude ? </a:t>
            </a:r>
            <a:br>
              <a:rPr lang="fr-FR" sz="2000" cap="none" dirty="0"/>
            </a:br>
            <a:r>
              <a:rPr lang="fr-FR" sz="2000" cap="none" dirty="0"/>
              <a:t>Le cinquième savoir </a:t>
            </a:r>
            <a:r>
              <a:rPr lang="fr-FR" sz="2000" cap="none" dirty="0" err="1"/>
              <a:t>morinien</a:t>
            </a:r>
            <a:r>
              <a:rPr lang="fr-FR" sz="2000" cap="none" dirty="0"/>
              <a:t> peut-il faire l’objet d’une D.V.P à l’école primaire ?</a:t>
            </a:r>
            <a:br>
              <a:rPr lang="fr-FR" sz="2000" cap="none" dirty="0"/>
            </a:br>
            <a:r>
              <a:rPr lang="fr-FR" sz="2000" cap="none" dirty="0"/>
              <a:t> </a:t>
            </a:r>
            <a:br>
              <a:rPr lang="fr-FR" sz="2000" cap="none" dirty="0"/>
            </a:br>
            <a:r>
              <a:rPr lang="fr-FR" sz="2000" cap="none" dirty="0">
                <a:solidFill>
                  <a:schemeClr val="tx1"/>
                </a:solidFill>
              </a:rPr>
              <a:t>Muriel </a:t>
            </a:r>
            <a:r>
              <a:rPr lang="fr-FR" sz="2000" cap="none" dirty="0" smtClean="0">
                <a:solidFill>
                  <a:schemeClr val="tx1"/>
                </a:solidFill>
              </a:rPr>
              <a:t>Briançon</a:t>
            </a:r>
            <a:br>
              <a:rPr lang="fr-FR" sz="2000" cap="none" dirty="0" smtClean="0">
                <a:solidFill>
                  <a:schemeClr val="tx1"/>
                </a:solidFill>
              </a:rPr>
            </a:br>
            <a:r>
              <a:rPr lang="fr-FR" sz="2000" b="0" cap="none" dirty="0" smtClean="0">
                <a:solidFill>
                  <a:schemeClr val="tx1"/>
                </a:solidFill>
              </a:rPr>
              <a:t>A.T.E.R Sciences de l’Education</a:t>
            </a:r>
            <a:br>
              <a:rPr lang="fr-FR" sz="2000" b="0" cap="none" dirty="0" smtClean="0">
                <a:solidFill>
                  <a:schemeClr val="tx1"/>
                </a:solidFill>
              </a:rPr>
            </a:br>
            <a:r>
              <a:rPr lang="fr-FR" sz="2000" b="0" cap="none" dirty="0" smtClean="0">
                <a:solidFill>
                  <a:schemeClr val="tx1"/>
                </a:solidFill>
              </a:rPr>
              <a:t>Aix-Marseille Université</a:t>
            </a:r>
            <a:br>
              <a:rPr lang="fr-FR" sz="2000" b="0" cap="none" dirty="0" smtClean="0">
                <a:solidFill>
                  <a:schemeClr val="tx1"/>
                </a:solidFill>
              </a:rPr>
            </a:br>
            <a:r>
              <a:rPr lang="fr-FR" sz="2000" b="0" cap="none" dirty="0" smtClean="0">
                <a:solidFill>
                  <a:schemeClr val="tx1"/>
                </a:solidFill>
                <a:hlinkClick r:id="rId2"/>
              </a:rPr>
              <a:t>muriel.briancon@univ-amu.fr</a:t>
            </a:r>
            <a:r>
              <a:rPr lang="fr-FR" sz="2000" b="0" cap="none" dirty="0" smtClean="0">
                <a:solidFill>
                  <a:schemeClr val="tx1"/>
                </a:solidFill>
              </a:rPr>
              <a:t/>
            </a:r>
            <a:br>
              <a:rPr lang="fr-FR" sz="2000" b="0" cap="none" dirty="0" smtClean="0">
                <a:solidFill>
                  <a:schemeClr val="tx1"/>
                </a:solidFill>
              </a:rPr>
            </a:br>
            <a:r>
              <a:rPr lang="fr-FR" sz="2000" cap="none" dirty="0">
                <a:solidFill>
                  <a:schemeClr val="tx1"/>
                </a:solidFill>
              </a:rPr>
              <a:t/>
            </a:r>
            <a:br>
              <a:rPr lang="fr-FR" sz="2000" cap="none" dirty="0">
                <a:solidFill>
                  <a:schemeClr val="tx1"/>
                </a:solidFill>
              </a:rPr>
            </a:br>
            <a:r>
              <a:rPr lang="fr-FR" sz="2000" cap="none" dirty="0" smtClean="0">
                <a:solidFill>
                  <a:schemeClr val="tx1"/>
                </a:solidFill>
              </a:rPr>
              <a:t>Amanda Marty</a:t>
            </a:r>
            <a:br>
              <a:rPr lang="fr-FR" sz="2000" cap="none" dirty="0" smtClean="0">
                <a:solidFill>
                  <a:schemeClr val="tx1"/>
                </a:solidFill>
              </a:rPr>
            </a:br>
            <a:r>
              <a:rPr lang="fr-FR" sz="2000" b="0" cap="none" dirty="0" smtClean="0">
                <a:solidFill>
                  <a:schemeClr val="tx1"/>
                </a:solidFill>
              </a:rPr>
              <a:t>Professeur des écoles</a:t>
            </a:r>
            <a:r>
              <a:rPr lang="fr-FR" sz="2000" cap="none" dirty="0"/>
              <a:t/>
            </a:r>
            <a:br>
              <a:rPr lang="fr-FR" sz="2000" cap="none" dirty="0"/>
            </a:br>
            <a:endParaRPr lang="fr-FR" sz="2000" cap="none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fr-FR" i="1" dirty="0" smtClean="0"/>
              <a:t>Apprendre à affronter l’incertitude : </a:t>
            </a:r>
            <a:br>
              <a:rPr lang="fr-FR" i="1" dirty="0" smtClean="0"/>
            </a:br>
            <a:r>
              <a:rPr lang="fr-FR" i="1" dirty="0" smtClean="0"/>
              <a:t>oui, mais comment ?</a:t>
            </a:r>
            <a:endParaRPr lang="fr-FR" dirty="0"/>
          </a:p>
        </p:txBody>
      </p:sp>
      <p:sp>
        <p:nvSpPr>
          <p:cNvPr id="1433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B9A2809-EA1B-43AC-AC39-B8F45DBCA781}" type="datetime1">
              <a:rPr lang="fr-FR">
                <a:solidFill>
                  <a:schemeClr val="bg2"/>
                </a:solidFill>
                <a:latin typeface="Verdana" pitchFamily="34" charset="0"/>
              </a:rPr>
              <a:pPr eaLnBrk="1" hangingPunct="1"/>
              <a:t>16/06/2014</a:t>
            </a:fld>
            <a:endParaRPr lang="fr-FR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434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0C60ED7-B164-49C6-AFD0-4CDD36805F51}" type="slidenum">
              <a:rPr lang="fr-FR">
                <a:solidFill>
                  <a:schemeClr val="bg1"/>
                </a:solidFill>
                <a:latin typeface="Verdana" pitchFamily="34" charset="0"/>
              </a:rPr>
              <a:pPr eaLnBrk="1" hangingPunct="1"/>
              <a:t>10</a:t>
            </a:fld>
            <a:endParaRPr lang="fr-FR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560196"/>
            <a:ext cx="8229600" cy="4525963"/>
          </a:xfrm>
        </p:spPr>
        <p:txBody>
          <a:bodyPr/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fr-FR" sz="1800" dirty="0" smtClean="0">
                <a:latin typeface="+mn-lt"/>
              </a:rPr>
              <a:t>Pour E. Morin, «</a:t>
            </a:r>
            <a:r>
              <a:rPr lang="fr-FR" sz="1800" dirty="0">
                <a:latin typeface="+mn-lt"/>
              </a:rPr>
              <a:t> il faut apprendre à </a:t>
            </a:r>
            <a:r>
              <a:rPr lang="fr-FR" sz="1800" dirty="0">
                <a:solidFill>
                  <a:srgbClr val="FF0000"/>
                </a:solidFill>
                <a:latin typeface="+mn-lt"/>
              </a:rPr>
              <a:t>affronter l’incertitude</a:t>
            </a:r>
            <a:r>
              <a:rPr lang="fr-FR" sz="1800" dirty="0">
                <a:latin typeface="+mn-lt"/>
              </a:rPr>
              <a:t> </a:t>
            </a:r>
            <a:r>
              <a:rPr lang="fr-FR" sz="1800" dirty="0" smtClean="0">
                <a:latin typeface="+mn-lt"/>
              </a:rPr>
              <a:t>» :</a:t>
            </a:r>
          </a:p>
          <a:p>
            <a:pPr marL="1028700" lvl="1" algn="just">
              <a:buClrTx/>
              <a:buFont typeface="Wingdings" pitchFamily="2" charset="2"/>
              <a:buChar char="§"/>
            </a:pPr>
            <a:r>
              <a:rPr lang="fr-FR" sz="1800" dirty="0">
                <a:latin typeface="+mn-lt"/>
              </a:rPr>
              <a:t>Le </a:t>
            </a:r>
            <a:r>
              <a:rPr lang="fr-FR" sz="1800" u="sng" dirty="0">
                <a:latin typeface="+mn-lt"/>
              </a:rPr>
              <a:t>Pari</a:t>
            </a:r>
            <a:r>
              <a:rPr lang="fr-FR" sz="1800" dirty="0">
                <a:latin typeface="+mn-lt"/>
              </a:rPr>
              <a:t> : généraliser la notion de pari à toute foi (en un monde meilleur, en la fraternité, en la justice, etc…)</a:t>
            </a:r>
          </a:p>
          <a:p>
            <a:pPr marL="1028700" lvl="1" algn="just">
              <a:buClrTx/>
              <a:buFont typeface="Wingdings" pitchFamily="2" charset="2"/>
              <a:buChar char="§"/>
            </a:pPr>
            <a:r>
              <a:rPr lang="fr-FR" sz="1800" dirty="0">
                <a:latin typeface="+mn-lt"/>
              </a:rPr>
              <a:t>La </a:t>
            </a:r>
            <a:r>
              <a:rPr lang="fr-FR" sz="1800" u="sng" dirty="0">
                <a:latin typeface="+mn-lt"/>
              </a:rPr>
              <a:t>Stratégie</a:t>
            </a:r>
            <a:r>
              <a:rPr lang="fr-FR" sz="1800" dirty="0">
                <a:latin typeface="+mn-lt"/>
              </a:rPr>
              <a:t> : élaborer des scénarios stratégiques souples et modifiables, à la fois prudents et audacieux, puis décider de manière réfléchie. </a:t>
            </a:r>
            <a:endParaRPr lang="fr-FR" sz="1800" dirty="0" smtClean="0">
              <a:latin typeface="+mn-lt"/>
            </a:endParaRPr>
          </a:p>
          <a:p>
            <a:pPr marL="1028700" lvl="1" algn="just">
              <a:buClrTx/>
              <a:buFont typeface="Wingdings" pitchFamily="2" charset="2"/>
              <a:buChar char="§"/>
            </a:pPr>
            <a:endParaRPr lang="fr-FR" sz="1800" dirty="0">
              <a:latin typeface="+mn-lt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fr-FR" sz="1800" dirty="0" smtClean="0">
                <a:latin typeface="+mn-lt"/>
              </a:rPr>
              <a:t>Pour M. Fabre, « </a:t>
            </a:r>
            <a:r>
              <a:rPr lang="fr-FR" sz="1800" dirty="0" smtClean="0">
                <a:solidFill>
                  <a:srgbClr val="FF0000"/>
                </a:solidFill>
                <a:latin typeface="+mn-lt"/>
              </a:rPr>
              <a:t>éduquer à la </a:t>
            </a:r>
            <a:r>
              <a:rPr lang="fr-FR" sz="1800" dirty="0" err="1" smtClean="0">
                <a:solidFill>
                  <a:srgbClr val="FF0000"/>
                </a:solidFill>
                <a:latin typeface="+mn-lt"/>
              </a:rPr>
              <a:t>problématicité</a:t>
            </a:r>
            <a:r>
              <a:rPr lang="fr-FR" sz="1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fr-FR" sz="1800" dirty="0" smtClean="0">
                <a:latin typeface="+mn-lt"/>
              </a:rPr>
              <a:t>du monde » :</a:t>
            </a:r>
          </a:p>
          <a:p>
            <a:pPr marL="1028700" lvl="1" algn="just">
              <a:buClrTx/>
              <a:buFont typeface="Wingdings" pitchFamily="2" charset="2"/>
              <a:buChar char="§"/>
            </a:pPr>
            <a:r>
              <a:rPr lang="fr-FR" sz="1800" dirty="0" smtClean="0">
                <a:latin typeface="+mn-lt"/>
              </a:rPr>
              <a:t>«</a:t>
            </a:r>
            <a:r>
              <a:rPr lang="fr-FR" sz="1800" dirty="0">
                <a:latin typeface="+mn-lt"/>
              </a:rPr>
              <a:t> il faut donc apprendre à </a:t>
            </a:r>
            <a:r>
              <a:rPr lang="fr-FR" sz="1800" u="sng" dirty="0">
                <a:latin typeface="+mn-lt"/>
              </a:rPr>
              <a:t>problématise</a:t>
            </a:r>
            <a:r>
              <a:rPr lang="fr-FR" sz="1800" dirty="0">
                <a:latin typeface="+mn-lt"/>
              </a:rPr>
              <a:t>r » (Fabre, 2011, p. 83). </a:t>
            </a:r>
            <a:endParaRPr lang="fr-FR" sz="1800" dirty="0" smtClean="0">
              <a:latin typeface="+mn-lt"/>
            </a:endParaRPr>
          </a:p>
          <a:p>
            <a:pPr marL="1028700" lvl="1" algn="just">
              <a:buClrTx/>
              <a:buFont typeface="Wingdings" pitchFamily="2" charset="2"/>
              <a:buChar char="§"/>
            </a:pPr>
            <a:r>
              <a:rPr lang="fr-FR" sz="1800" dirty="0" smtClean="0">
                <a:latin typeface="+mn-lt"/>
              </a:rPr>
              <a:t>Promouvoir </a:t>
            </a:r>
            <a:r>
              <a:rPr lang="fr-FR" sz="1800" dirty="0">
                <a:latin typeface="+mn-lt"/>
              </a:rPr>
              <a:t>le sens du problème avec une pédagogie de la problématisation.</a:t>
            </a:r>
          </a:p>
          <a:p>
            <a:pPr marL="1028700" lvl="1" algn="just">
              <a:buClrTx/>
              <a:buFont typeface="Wingdings" pitchFamily="2" charset="2"/>
              <a:buChar char="§"/>
            </a:pPr>
            <a:endParaRPr lang="fr-FR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449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fr-FR" i="1" dirty="0" smtClean="0"/>
              <a:t>Apprendre à affronter l’incertitude : </a:t>
            </a:r>
            <a:br>
              <a:rPr lang="fr-FR" i="1" dirty="0" smtClean="0"/>
            </a:br>
            <a:r>
              <a:rPr lang="fr-FR" i="1" dirty="0" smtClean="0"/>
              <a:t>oui, mais comment ?</a:t>
            </a:r>
            <a:endParaRPr lang="fr-FR" dirty="0"/>
          </a:p>
        </p:txBody>
      </p:sp>
      <p:sp>
        <p:nvSpPr>
          <p:cNvPr id="1433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B9A2809-EA1B-43AC-AC39-B8F45DBCA781}" type="datetime1">
              <a:rPr lang="fr-FR">
                <a:solidFill>
                  <a:schemeClr val="bg2"/>
                </a:solidFill>
                <a:latin typeface="Verdana" pitchFamily="34" charset="0"/>
              </a:rPr>
              <a:pPr eaLnBrk="1" hangingPunct="1"/>
              <a:t>16/06/2014</a:t>
            </a:fld>
            <a:endParaRPr lang="fr-FR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434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0C60ED7-B164-49C6-AFD0-4CDD36805F51}" type="slidenum">
              <a:rPr lang="fr-FR">
                <a:solidFill>
                  <a:schemeClr val="bg1"/>
                </a:solidFill>
                <a:latin typeface="Verdana" pitchFamily="34" charset="0"/>
              </a:rPr>
              <a:pPr eaLnBrk="1" hangingPunct="1"/>
              <a:t>11</a:t>
            </a:fld>
            <a:endParaRPr lang="fr-FR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560196"/>
            <a:ext cx="8229600" cy="4525963"/>
          </a:xfrm>
        </p:spPr>
        <p:txBody>
          <a:bodyPr/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fr-FR" sz="1800" dirty="0" smtClean="0">
                <a:latin typeface="+mn-lt"/>
              </a:rPr>
              <a:t>Pour M. Tozzi, il </a:t>
            </a:r>
            <a:r>
              <a:rPr lang="fr-FR" sz="1800" dirty="0">
                <a:latin typeface="+mn-lt"/>
              </a:rPr>
              <a:t>faut </a:t>
            </a:r>
            <a:r>
              <a:rPr lang="fr-FR" sz="1800" dirty="0">
                <a:solidFill>
                  <a:srgbClr val="FF0000"/>
                </a:solidFill>
                <a:latin typeface="+mn-lt"/>
              </a:rPr>
              <a:t>apprendre </a:t>
            </a:r>
            <a:r>
              <a:rPr lang="fr-FR" sz="1800" dirty="0" smtClean="0">
                <a:solidFill>
                  <a:srgbClr val="FF0000"/>
                </a:solidFill>
                <a:latin typeface="+mn-lt"/>
              </a:rPr>
              <a:t>à philosopher </a:t>
            </a:r>
            <a:r>
              <a:rPr lang="fr-FR" sz="1800" dirty="0" smtClean="0">
                <a:latin typeface="+mn-lt"/>
              </a:rPr>
              <a:t>:</a:t>
            </a:r>
          </a:p>
          <a:p>
            <a:pPr marL="1028700" lvl="1" algn="just">
              <a:buClrTx/>
              <a:buFont typeface="Wingdings" pitchFamily="2" charset="2"/>
              <a:buChar char="§"/>
            </a:pPr>
            <a:r>
              <a:rPr lang="fr-FR" sz="1800" dirty="0" smtClean="0">
                <a:latin typeface="+mn-lt"/>
              </a:rPr>
              <a:t>développer </a:t>
            </a:r>
            <a:r>
              <a:rPr lang="fr-FR" sz="1800" dirty="0">
                <a:latin typeface="+mn-lt"/>
              </a:rPr>
              <a:t>l’esprit critique et </a:t>
            </a:r>
            <a:r>
              <a:rPr lang="fr-FR" sz="1800" dirty="0" smtClean="0">
                <a:latin typeface="+mn-lt"/>
              </a:rPr>
              <a:t>«</a:t>
            </a:r>
            <a:r>
              <a:rPr lang="fr-FR" sz="1800" dirty="0">
                <a:latin typeface="+mn-lt"/>
              </a:rPr>
              <a:t> apprendre à penser par soi-même </a:t>
            </a:r>
            <a:r>
              <a:rPr lang="fr-FR" sz="1800" dirty="0" smtClean="0">
                <a:latin typeface="+mn-lt"/>
              </a:rPr>
              <a:t>». </a:t>
            </a:r>
          </a:p>
          <a:p>
            <a:pPr marL="1028700" lvl="1" algn="just">
              <a:buClrTx/>
              <a:buFont typeface="Wingdings" pitchFamily="2" charset="2"/>
              <a:buChar char="§"/>
            </a:pPr>
            <a:r>
              <a:rPr lang="fr-FR" sz="1800" dirty="0" smtClean="0">
                <a:latin typeface="+mn-lt"/>
              </a:rPr>
              <a:t>Les </a:t>
            </a:r>
            <a:r>
              <a:rPr lang="fr-FR" sz="1800" dirty="0">
                <a:latin typeface="+mn-lt"/>
              </a:rPr>
              <a:t>trois capacités de base du philosopher essentielles pour affronter les incertitudes de la </a:t>
            </a:r>
            <a:r>
              <a:rPr lang="fr-FR" sz="1800" dirty="0" smtClean="0">
                <a:latin typeface="+mn-lt"/>
              </a:rPr>
              <a:t>vie : </a:t>
            </a:r>
            <a:r>
              <a:rPr lang="fr-FR" sz="1800" u="sng" dirty="0" smtClean="0">
                <a:latin typeface="+mn-lt"/>
              </a:rPr>
              <a:t>Conceptualiser</a:t>
            </a:r>
            <a:r>
              <a:rPr lang="fr-FR" sz="1800" dirty="0">
                <a:latin typeface="+mn-lt"/>
              </a:rPr>
              <a:t>, </a:t>
            </a:r>
            <a:r>
              <a:rPr lang="fr-FR" sz="1800" u="sng" dirty="0">
                <a:latin typeface="+mn-lt"/>
              </a:rPr>
              <a:t>Problématiser</a:t>
            </a:r>
            <a:r>
              <a:rPr lang="fr-FR" sz="1800" dirty="0">
                <a:latin typeface="+mn-lt"/>
              </a:rPr>
              <a:t>, </a:t>
            </a:r>
            <a:r>
              <a:rPr lang="fr-FR" sz="1800" u="sng" dirty="0" smtClean="0">
                <a:latin typeface="+mn-lt"/>
              </a:rPr>
              <a:t>Argumenter</a:t>
            </a:r>
            <a:r>
              <a:rPr lang="fr-FR" sz="1800" dirty="0" smtClean="0">
                <a:latin typeface="+mn-lt"/>
              </a:rPr>
              <a:t>. </a:t>
            </a:r>
          </a:p>
          <a:p>
            <a:pPr marL="1028700" lvl="1" algn="just">
              <a:buClrTx/>
              <a:buFont typeface="Wingdings" pitchFamily="2" charset="2"/>
              <a:buChar char="§"/>
            </a:pPr>
            <a:r>
              <a:rPr lang="fr-FR" sz="1800" dirty="0" smtClean="0">
                <a:latin typeface="+mn-lt"/>
              </a:rPr>
              <a:t>Apprendre à philosopher dès le plus jeune âge</a:t>
            </a:r>
          </a:p>
          <a:p>
            <a:pPr marL="1028700" lvl="1" algn="just">
              <a:buClrTx/>
              <a:buFont typeface="Wingdings" pitchFamily="2" charset="2"/>
              <a:buChar char="§"/>
            </a:pPr>
            <a:r>
              <a:rPr lang="fr-FR" sz="1800" dirty="0" smtClean="0">
                <a:latin typeface="+mn-lt"/>
              </a:rPr>
              <a:t>Avec différents dispositifs, notamment les D.V.P .</a:t>
            </a:r>
          </a:p>
          <a:p>
            <a:pPr lvl="1" indent="0" algn="just">
              <a:buClrTx/>
              <a:buNone/>
            </a:pPr>
            <a:endParaRPr lang="fr-FR" dirty="0" smtClean="0">
              <a:latin typeface="+mn-lt"/>
            </a:endParaRPr>
          </a:p>
          <a:p>
            <a:pPr marL="285750" lvl="1" algn="just">
              <a:buClrTx/>
              <a:buFont typeface="Wingdings" pitchFamily="2" charset="2"/>
              <a:buChar char="q"/>
            </a:pPr>
            <a:r>
              <a:rPr lang="fr-FR" sz="1800" b="1" dirty="0">
                <a:latin typeface="+mn-lt"/>
              </a:rPr>
              <a:t>Pour </a:t>
            </a:r>
            <a:r>
              <a:rPr lang="fr-FR" sz="1800" b="1" dirty="0" smtClean="0">
                <a:latin typeface="+mn-lt"/>
              </a:rPr>
              <a:t>M. Briançon, il </a:t>
            </a:r>
            <a:r>
              <a:rPr lang="fr-FR" sz="1800" b="1" dirty="0">
                <a:latin typeface="+mn-lt"/>
              </a:rPr>
              <a:t>faut </a:t>
            </a:r>
            <a:r>
              <a:rPr lang="fr-FR" sz="1800" b="1" dirty="0">
                <a:solidFill>
                  <a:srgbClr val="FF0000"/>
                </a:solidFill>
                <a:latin typeface="+mn-lt"/>
              </a:rPr>
              <a:t>s’autoriser à penser l’inconnu </a:t>
            </a:r>
            <a:r>
              <a:rPr lang="fr-FR" sz="1800" b="1" dirty="0" smtClean="0">
                <a:latin typeface="+mn-lt"/>
              </a:rPr>
              <a:t>:</a:t>
            </a:r>
            <a:endParaRPr lang="fr-FR" sz="1600" b="1" dirty="0" smtClean="0"/>
          </a:p>
          <a:p>
            <a:pPr marL="1028700" lvl="1" algn="just">
              <a:buClrTx/>
              <a:buFont typeface="Wingdings" pitchFamily="2" charset="2"/>
              <a:buChar char="§"/>
            </a:pPr>
            <a:r>
              <a:rPr lang="fr-FR" sz="1800" dirty="0" smtClean="0">
                <a:latin typeface="+mn-lt"/>
              </a:rPr>
              <a:t>Tout </a:t>
            </a:r>
            <a:r>
              <a:rPr lang="fr-FR" sz="1800" dirty="0">
                <a:latin typeface="+mn-lt"/>
              </a:rPr>
              <a:t>objet est un objet de connaissance même s’il n’existe </a:t>
            </a:r>
            <a:r>
              <a:rPr lang="fr-FR" sz="1800" dirty="0" smtClean="0">
                <a:latin typeface="+mn-lt"/>
              </a:rPr>
              <a:t>pas (Meinong). </a:t>
            </a:r>
          </a:p>
          <a:p>
            <a:pPr marL="1028700" lvl="1" algn="just">
              <a:buClrTx/>
              <a:buFont typeface="Wingdings" pitchFamily="2" charset="2"/>
              <a:buChar char="§"/>
            </a:pPr>
            <a:r>
              <a:rPr lang="fr-FR" sz="1800" dirty="0" smtClean="0">
                <a:latin typeface="+mn-lt"/>
              </a:rPr>
              <a:t>Une </a:t>
            </a:r>
            <a:r>
              <a:rPr lang="fr-FR" sz="1800" dirty="0">
                <a:latin typeface="+mn-lt"/>
              </a:rPr>
              <a:t>nouvelle classification des objets de savoir </a:t>
            </a:r>
            <a:r>
              <a:rPr lang="fr-FR" sz="1800" dirty="0" smtClean="0">
                <a:latin typeface="+mn-lt"/>
              </a:rPr>
              <a:t>(objets existants, non </a:t>
            </a:r>
            <a:r>
              <a:rPr lang="fr-FR" sz="1800" dirty="0">
                <a:latin typeface="+mn-lt"/>
              </a:rPr>
              <a:t>existants mais </a:t>
            </a:r>
            <a:r>
              <a:rPr lang="fr-FR" sz="1800" dirty="0" smtClean="0">
                <a:latin typeface="+mn-lt"/>
              </a:rPr>
              <a:t>subsistants, non </a:t>
            </a:r>
            <a:r>
              <a:rPr lang="fr-FR" sz="1800" dirty="0">
                <a:latin typeface="+mn-lt"/>
              </a:rPr>
              <a:t>existants mais possibles </a:t>
            </a:r>
            <a:r>
              <a:rPr lang="fr-FR" sz="1800" dirty="0" smtClean="0">
                <a:latin typeface="+mn-lt"/>
              </a:rPr>
              <a:t>ou </a:t>
            </a:r>
            <a:r>
              <a:rPr lang="fr-FR" sz="1800" dirty="0">
                <a:latin typeface="+mn-lt"/>
              </a:rPr>
              <a:t>imaginaires </a:t>
            </a:r>
            <a:r>
              <a:rPr lang="fr-FR" sz="1800" dirty="0" smtClean="0">
                <a:latin typeface="+mn-lt"/>
              </a:rPr>
              <a:t>et </a:t>
            </a:r>
            <a:r>
              <a:rPr lang="fr-FR" sz="1800" dirty="0">
                <a:latin typeface="+mn-lt"/>
              </a:rPr>
              <a:t>fictifs </a:t>
            </a:r>
            <a:r>
              <a:rPr lang="fr-FR" sz="1800" dirty="0" smtClean="0">
                <a:latin typeface="+mn-lt"/>
              </a:rPr>
              <a:t>ainsi </a:t>
            </a:r>
            <a:r>
              <a:rPr lang="fr-FR" sz="1800" dirty="0">
                <a:latin typeface="+mn-lt"/>
              </a:rPr>
              <a:t>que des objets non-existants et </a:t>
            </a:r>
            <a:r>
              <a:rPr lang="fr-FR" sz="1800" dirty="0" smtClean="0">
                <a:latin typeface="+mn-lt"/>
              </a:rPr>
              <a:t>impossibles). </a:t>
            </a:r>
          </a:p>
          <a:p>
            <a:pPr marL="1028700" lvl="1" algn="just">
              <a:buClrTx/>
              <a:buFont typeface="Wingdings" pitchFamily="2" charset="2"/>
              <a:buChar char="§"/>
            </a:pPr>
            <a:r>
              <a:rPr lang="fr-FR" sz="1800" dirty="0">
                <a:latin typeface="+mn-lt"/>
              </a:rPr>
              <a:t>Pour une pédagogie de l’inconnu d’inspiration </a:t>
            </a:r>
            <a:r>
              <a:rPr lang="fr-FR" sz="1800" dirty="0" smtClean="0">
                <a:latin typeface="+mn-lt"/>
              </a:rPr>
              <a:t>meinongienne</a:t>
            </a:r>
            <a:r>
              <a:rPr lang="fr-FR" sz="1800" dirty="0">
                <a:latin typeface="+mn-lt"/>
              </a:rPr>
              <a:t> </a:t>
            </a:r>
            <a:r>
              <a:rPr lang="fr-FR" sz="1800" dirty="0" smtClean="0">
                <a:latin typeface="+mn-lt"/>
              </a:rPr>
              <a:t>: il y a </a:t>
            </a:r>
            <a:r>
              <a:rPr lang="fr-FR" sz="1800" u="sng" dirty="0" smtClean="0">
                <a:latin typeface="+mn-lt"/>
              </a:rPr>
              <a:t>un savoir de l’inconnu</a:t>
            </a:r>
            <a:r>
              <a:rPr lang="fr-FR" sz="1800" dirty="0" smtClean="0">
                <a:latin typeface="+mn-lt"/>
              </a:rPr>
              <a:t> transmissible avec diverses </a:t>
            </a:r>
            <a:r>
              <a:rPr lang="fr-FR" sz="1800" dirty="0">
                <a:latin typeface="+mn-lt"/>
              </a:rPr>
              <a:t>activités </a:t>
            </a:r>
            <a:r>
              <a:rPr lang="fr-FR" sz="1800" dirty="0" smtClean="0">
                <a:latin typeface="+mn-lt"/>
              </a:rPr>
              <a:t>pédagogiques.</a:t>
            </a:r>
          </a:p>
        </p:txBody>
      </p:sp>
    </p:spTree>
    <p:extLst>
      <p:ext uri="{BB962C8B-B14F-4D97-AF65-F5344CB8AC3E}">
        <p14:creationId xmlns:p14="http://schemas.microsoft.com/office/powerpoint/2010/main" val="191978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just"/>
            <a:r>
              <a:rPr lang="fr-FR" i="1" dirty="0" smtClean="0"/>
              <a:t>Méthodologie</a:t>
            </a:r>
            <a:endParaRPr lang="fr-FR" dirty="0"/>
          </a:p>
        </p:txBody>
      </p:sp>
      <p:sp>
        <p:nvSpPr>
          <p:cNvPr id="1433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B9A2809-EA1B-43AC-AC39-B8F45DBCA781}" type="datetime1">
              <a:rPr lang="fr-FR">
                <a:solidFill>
                  <a:schemeClr val="bg2"/>
                </a:solidFill>
                <a:latin typeface="Verdana" pitchFamily="34" charset="0"/>
              </a:rPr>
              <a:pPr eaLnBrk="1" hangingPunct="1"/>
              <a:t>16/06/2014</a:t>
            </a:fld>
            <a:endParaRPr lang="fr-FR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434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0C60ED7-B164-49C6-AFD0-4CDD36805F51}" type="slidenum">
              <a:rPr lang="fr-FR">
                <a:solidFill>
                  <a:schemeClr val="bg1"/>
                </a:solidFill>
                <a:latin typeface="Verdana" pitchFamily="34" charset="0"/>
              </a:rPr>
              <a:pPr eaLnBrk="1" hangingPunct="1"/>
              <a:t>12</a:t>
            </a:fld>
            <a:endParaRPr lang="fr-FR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560196"/>
            <a:ext cx="8229600" cy="4525963"/>
          </a:xfrm>
        </p:spPr>
        <p:txBody>
          <a:bodyPr/>
          <a:lstStyle/>
          <a:p>
            <a:pPr marL="285750" lvl="1" algn="just">
              <a:buClrTx/>
              <a:buFont typeface="Wingdings" pitchFamily="2" charset="2"/>
              <a:buChar char="q"/>
            </a:pPr>
            <a:r>
              <a:rPr lang="fr-FR" sz="1800" dirty="0" smtClean="0">
                <a:latin typeface="+mn-lt"/>
              </a:rPr>
              <a:t>Méthodologie qualitative </a:t>
            </a:r>
          </a:p>
          <a:p>
            <a:pPr marL="0" lvl="1" indent="0" algn="just">
              <a:buClrTx/>
              <a:buNone/>
            </a:pPr>
            <a:endParaRPr lang="fr-FR" sz="1800" dirty="0" smtClean="0">
              <a:latin typeface="+mn-lt"/>
            </a:endParaRPr>
          </a:p>
          <a:p>
            <a:pPr marL="285750" lvl="1" algn="just">
              <a:buClrTx/>
              <a:buFont typeface="Wingdings" pitchFamily="2" charset="2"/>
              <a:buChar char="q"/>
            </a:pPr>
            <a:r>
              <a:rPr lang="fr-FR" sz="1800" dirty="0" smtClean="0">
                <a:latin typeface="+mn-lt"/>
              </a:rPr>
              <a:t>Deux </a:t>
            </a:r>
            <a:r>
              <a:rPr lang="fr-FR" sz="1800" dirty="0">
                <a:latin typeface="+mn-lt"/>
              </a:rPr>
              <a:t>discussions à visée philosophique </a:t>
            </a:r>
            <a:r>
              <a:rPr lang="fr-FR" sz="1800" dirty="0" smtClean="0">
                <a:latin typeface="+mn-lt"/>
              </a:rPr>
              <a:t>:</a:t>
            </a:r>
          </a:p>
          <a:p>
            <a:pPr marL="742950" lvl="2" indent="-285750" algn="just">
              <a:buClrTx/>
              <a:buFont typeface="Arial" pitchFamily="34" charset="0"/>
              <a:buChar char="•"/>
            </a:pPr>
            <a:r>
              <a:rPr lang="fr-FR" sz="1800" dirty="0" smtClean="0">
                <a:latin typeface="+mn-lt"/>
              </a:rPr>
              <a:t>filmées </a:t>
            </a:r>
          </a:p>
          <a:p>
            <a:pPr marL="742950" lvl="2" indent="-285750" algn="just">
              <a:buClrTx/>
              <a:buFont typeface="Arial" pitchFamily="34" charset="0"/>
              <a:buChar char="•"/>
            </a:pPr>
            <a:r>
              <a:rPr lang="fr-FR" sz="1800" dirty="0" smtClean="0">
                <a:latin typeface="+mn-lt"/>
              </a:rPr>
              <a:t>de </a:t>
            </a:r>
            <a:r>
              <a:rPr lang="fr-FR" sz="1800" dirty="0">
                <a:latin typeface="+mn-lt"/>
              </a:rPr>
              <a:t>quarante-cinq minutes chacune </a:t>
            </a:r>
            <a:endParaRPr lang="fr-FR" sz="1800" dirty="0" smtClean="0">
              <a:latin typeface="+mn-lt"/>
            </a:endParaRPr>
          </a:p>
          <a:p>
            <a:pPr marL="742950" lvl="2" indent="-285750" algn="just">
              <a:buClrTx/>
              <a:buFont typeface="Arial" pitchFamily="34" charset="0"/>
              <a:buChar char="•"/>
            </a:pPr>
            <a:r>
              <a:rPr lang="fr-FR" sz="1800" dirty="0" smtClean="0">
                <a:latin typeface="+mn-lt"/>
              </a:rPr>
              <a:t>dans </a:t>
            </a:r>
            <a:r>
              <a:rPr lang="fr-FR" sz="1800" dirty="0">
                <a:latin typeface="+mn-lt"/>
              </a:rPr>
              <a:t>une classe unique de 34 </a:t>
            </a:r>
            <a:r>
              <a:rPr lang="fr-FR" sz="1800" dirty="0" smtClean="0">
                <a:latin typeface="+mn-lt"/>
              </a:rPr>
              <a:t>élèves </a:t>
            </a:r>
            <a:r>
              <a:rPr lang="fr-FR" sz="1800" dirty="0">
                <a:latin typeface="+mn-lt"/>
              </a:rPr>
              <a:t>du CP au CM2 </a:t>
            </a:r>
            <a:endParaRPr lang="fr-FR" sz="1800" dirty="0" smtClean="0">
              <a:latin typeface="+mn-lt"/>
            </a:endParaRPr>
          </a:p>
          <a:p>
            <a:pPr marL="742950" lvl="2" indent="-285750" algn="just">
              <a:buClrTx/>
              <a:buFont typeface="Arial" pitchFamily="34" charset="0"/>
              <a:buChar char="•"/>
            </a:pPr>
            <a:r>
              <a:rPr lang="fr-FR" sz="1800" dirty="0" smtClean="0">
                <a:latin typeface="+mn-lt"/>
              </a:rPr>
              <a:t>d’une </a:t>
            </a:r>
            <a:r>
              <a:rPr lang="fr-FR" sz="1800" dirty="0">
                <a:latin typeface="+mn-lt"/>
              </a:rPr>
              <a:t>école privée hors </a:t>
            </a:r>
            <a:r>
              <a:rPr lang="fr-FR" sz="1800" dirty="0" smtClean="0">
                <a:latin typeface="+mn-lt"/>
              </a:rPr>
              <a:t>contrat</a:t>
            </a:r>
          </a:p>
          <a:p>
            <a:pPr marL="742950" lvl="2" indent="-285750" algn="just">
              <a:buClrTx/>
              <a:buFont typeface="Arial" pitchFamily="34" charset="0"/>
              <a:buChar char="•"/>
            </a:pPr>
            <a:r>
              <a:rPr lang="fr-FR" sz="1800" dirty="0" smtClean="0">
                <a:latin typeface="+mn-lt"/>
              </a:rPr>
              <a:t>sur </a:t>
            </a:r>
            <a:r>
              <a:rPr lang="fr-FR" sz="1800" dirty="0">
                <a:latin typeface="+mn-lt"/>
              </a:rPr>
              <a:t>les questions : </a:t>
            </a:r>
            <a:endParaRPr lang="fr-FR" sz="1800" dirty="0" smtClean="0">
              <a:latin typeface="+mn-lt"/>
            </a:endParaRPr>
          </a:p>
          <a:p>
            <a:pPr marL="1200150" lvl="3" indent="-285750" algn="just">
              <a:buClrTx/>
              <a:buFont typeface="Courier New" pitchFamily="49" charset="0"/>
              <a:buChar char="o"/>
            </a:pPr>
            <a:r>
              <a:rPr lang="fr-FR" sz="1800" dirty="0" smtClean="0">
                <a:latin typeface="+mn-lt"/>
              </a:rPr>
              <a:t>1</a:t>
            </a:r>
            <a:r>
              <a:rPr lang="fr-FR" sz="1800" dirty="0">
                <a:latin typeface="+mn-lt"/>
              </a:rPr>
              <a:t>) Que faire face à l’incertitude ? </a:t>
            </a:r>
            <a:endParaRPr lang="fr-FR" sz="1800" dirty="0" smtClean="0">
              <a:latin typeface="+mn-lt"/>
            </a:endParaRPr>
          </a:p>
          <a:p>
            <a:pPr marL="1200150" lvl="3" indent="-285750" algn="just">
              <a:buClrTx/>
              <a:buFont typeface="Courier New" pitchFamily="49" charset="0"/>
              <a:buChar char="o"/>
            </a:pPr>
            <a:r>
              <a:rPr lang="fr-FR" sz="1800" dirty="0" smtClean="0">
                <a:latin typeface="+mn-lt"/>
              </a:rPr>
              <a:t>2</a:t>
            </a:r>
            <a:r>
              <a:rPr lang="fr-FR" sz="1800" dirty="0">
                <a:latin typeface="+mn-lt"/>
              </a:rPr>
              <a:t>) Peut-on penser à quelque chose d’inconnu ? </a:t>
            </a:r>
            <a:endParaRPr lang="fr-FR" sz="1800" dirty="0" smtClean="0">
              <a:latin typeface="+mn-lt"/>
            </a:endParaRPr>
          </a:p>
          <a:p>
            <a:pPr marL="742950" lvl="2" indent="-285750" algn="just">
              <a:buClrTx/>
              <a:buFont typeface="Arial" pitchFamily="34" charset="0"/>
              <a:buChar char="•"/>
            </a:pPr>
            <a:r>
              <a:rPr lang="fr-FR" sz="1800" dirty="0" smtClean="0">
                <a:latin typeface="+mn-lt"/>
              </a:rPr>
              <a:t>retranscription </a:t>
            </a:r>
            <a:r>
              <a:rPr lang="fr-FR" sz="1800" dirty="0">
                <a:latin typeface="+mn-lt"/>
              </a:rPr>
              <a:t>intégrale des </a:t>
            </a:r>
            <a:r>
              <a:rPr lang="fr-FR" sz="1800" dirty="0" smtClean="0">
                <a:latin typeface="+mn-lt"/>
              </a:rPr>
              <a:t>discussions</a:t>
            </a:r>
          </a:p>
          <a:p>
            <a:pPr marL="742950" lvl="2" indent="-285750" algn="just">
              <a:buClrTx/>
              <a:buFont typeface="Arial" pitchFamily="34" charset="0"/>
              <a:buChar char="•"/>
            </a:pPr>
            <a:r>
              <a:rPr lang="fr-FR" sz="1800" dirty="0" smtClean="0">
                <a:latin typeface="+mn-lt"/>
              </a:rPr>
              <a:t>Interprétations des </a:t>
            </a:r>
            <a:r>
              <a:rPr lang="fr-FR" sz="1800" dirty="0">
                <a:latin typeface="+mn-lt"/>
              </a:rPr>
              <a:t>dires des enfants </a:t>
            </a:r>
            <a:r>
              <a:rPr lang="fr-FR" sz="1800" dirty="0" smtClean="0">
                <a:latin typeface="+mn-lt"/>
              </a:rPr>
              <a:t>au </a:t>
            </a:r>
            <a:r>
              <a:rPr lang="fr-FR" sz="1800" dirty="0">
                <a:latin typeface="+mn-lt"/>
              </a:rPr>
              <a:t>regard des catégories théoriques.</a:t>
            </a:r>
          </a:p>
          <a:p>
            <a:pPr lvl="1" indent="0" algn="just">
              <a:buClrTx/>
              <a:buNone/>
            </a:pPr>
            <a:endParaRPr lang="fr-FR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59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just"/>
            <a:r>
              <a:rPr lang="fr-FR" i="1" dirty="0" smtClean="0"/>
              <a:t>Principaux résultats</a:t>
            </a:r>
            <a:endParaRPr lang="fr-FR" dirty="0"/>
          </a:p>
        </p:txBody>
      </p:sp>
      <p:sp>
        <p:nvSpPr>
          <p:cNvPr id="1433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B9A2809-EA1B-43AC-AC39-B8F45DBCA781}" type="datetime1">
              <a:rPr lang="fr-FR">
                <a:solidFill>
                  <a:schemeClr val="bg2"/>
                </a:solidFill>
                <a:latin typeface="Verdana" pitchFamily="34" charset="0"/>
              </a:rPr>
              <a:pPr eaLnBrk="1" hangingPunct="1"/>
              <a:t>16/06/2014</a:t>
            </a:fld>
            <a:endParaRPr lang="fr-FR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434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0C60ED7-B164-49C6-AFD0-4CDD36805F51}" type="slidenum">
              <a:rPr lang="fr-FR">
                <a:solidFill>
                  <a:schemeClr val="bg1"/>
                </a:solidFill>
                <a:latin typeface="Verdana" pitchFamily="34" charset="0"/>
              </a:rPr>
              <a:pPr eaLnBrk="1" hangingPunct="1"/>
              <a:t>13</a:t>
            </a:fld>
            <a:endParaRPr lang="fr-FR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306196"/>
            <a:ext cx="8229600" cy="4525963"/>
          </a:xfrm>
        </p:spPr>
        <p:txBody>
          <a:bodyPr/>
          <a:lstStyle/>
          <a:p>
            <a:pPr marL="285750" lvl="1" algn="just">
              <a:buClrTx/>
              <a:buFont typeface="Wingdings" pitchFamily="2" charset="2"/>
              <a:buChar char="q"/>
            </a:pPr>
            <a:r>
              <a:rPr lang="fr-FR" sz="1800" b="1" dirty="0" smtClean="0">
                <a:latin typeface="+mn-lt"/>
              </a:rPr>
              <a:t>1</a:t>
            </a:r>
            <a:r>
              <a:rPr lang="fr-FR" sz="1800" b="1" baseline="30000" dirty="0" smtClean="0">
                <a:latin typeface="+mn-lt"/>
              </a:rPr>
              <a:t>ère</a:t>
            </a:r>
            <a:r>
              <a:rPr lang="fr-FR" sz="1800" b="1" dirty="0" smtClean="0">
                <a:latin typeface="+mn-lt"/>
              </a:rPr>
              <a:t> D.V.P : « que faire face à l’incertitude ? »</a:t>
            </a:r>
          </a:p>
          <a:p>
            <a:pPr marL="742950" lvl="2" indent="-285750" algn="just">
              <a:buClrTx/>
              <a:buFont typeface="Wingdings" pitchFamily="2" charset="2"/>
              <a:buChar char="v"/>
            </a:pPr>
            <a:r>
              <a:rPr lang="fr-FR" sz="1700" dirty="0">
                <a:solidFill>
                  <a:srgbClr val="FF0000"/>
                </a:solidFill>
                <a:latin typeface="+mn-lt"/>
              </a:rPr>
              <a:t>I</a:t>
            </a:r>
            <a:r>
              <a:rPr lang="fr-FR" sz="1700" b="0" dirty="0" smtClean="0">
                <a:solidFill>
                  <a:srgbClr val="FF0000"/>
                </a:solidFill>
                <a:latin typeface="+mn-lt"/>
              </a:rPr>
              <a:t>ncertitude =&gt; ses </a:t>
            </a:r>
            <a:r>
              <a:rPr lang="fr-FR" sz="1700" b="0" dirty="0">
                <a:solidFill>
                  <a:srgbClr val="FF0000"/>
                </a:solidFill>
                <a:latin typeface="+mn-lt"/>
              </a:rPr>
              <a:t>dimensions d’indétermination, d’aléa et de variabilité</a:t>
            </a:r>
            <a:r>
              <a:rPr lang="fr-FR" sz="1700" b="0" dirty="0">
                <a:latin typeface="+mn-lt"/>
              </a:rPr>
              <a:t>. </a:t>
            </a:r>
            <a:endParaRPr lang="fr-FR" sz="1700" b="0" dirty="0" smtClean="0">
              <a:latin typeface="+mn-lt"/>
            </a:endParaRPr>
          </a:p>
          <a:p>
            <a:pPr marL="742950" lvl="2" indent="-285750" algn="just">
              <a:buClrTx/>
              <a:buFont typeface="Wingdings" pitchFamily="2" charset="2"/>
              <a:buChar char="v"/>
            </a:pPr>
            <a:r>
              <a:rPr lang="fr-FR" sz="1700" b="0" dirty="0" smtClean="0">
                <a:solidFill>
                  <a:srgbClr val="FF0000"/>
                </a:solidFill>
                <a:latin typeface="+mn-lt"/>
              </a:rPr>
              <a:t>Les 3 autres dimensions (Douteux </a:t>
            </a:r>
            <a:r>
              <a:rPr lang="fr-FR" sz="1700" b="0" dirty="0">
                <a:solidFill>
                  <a:srgbClr val="FF0000"/>
                </a:solidFill>
                <a:latin typeface="+mn-lt"/>
              </a:rPr>
              <a:t>/ Problématique / </a:t>
            </a:r>
            <a:r>
              <a:rPr lang="fr-FR" sz="1700" b="0" dirty="0" smtClean="0">
                <a:solidFill>
                  <a:srgbClr val="FF0000"/>
                </a:solidFill>
                <a:latin typeface="+mn-lt"/>
              </a:rPr>
              <a:t>Inconnu) sont ignorées. </a:t>
            </a:r>
          </a:p>
          <a:p>
            <a:pPr marL="742950" lvl="2" indent="-285750" algn="just">
              <a:buClrTx/>
              <a:buFont typeface="Wingdings" pitchFamily="2" charset="2"/>
              <a:buChar char="v"/>
            </a:pPr>
            <a:r>
              <a:rPr lang="fr-FR" sz="1700" b="0" dirty="0" smtClean="0">
                <a:latin typeface="+mn-lt"/>
              </a:rPr>
              <a:t>L’incertitude </a:t>
            </a:r>
            <a:r>
              <a:rPr lang="fr-FR" sz="1700" b="0" dirty="0">
                <a:latin typeface="+mn-lt"/>
              </a:rPr>
              <a:t>pour les enfants de cet âge représente </a:t>
            </a:r>
            <a:r>
              <a:rPr lang="fr-FR" sz="1700" b="0" dirty="0" smtClean="0">
                <a:latin typeface="+mn-lt"/>
              </a:rPr>
              <a:t>:</a:t>
            </a:r>
          </a:p>
          <a:p>
            <a:pPr marL="1200150" lvl="3" indent="-285750" algn="just">
              <a:buClrTx/>
              <a:buFont typeface="Wingdings" pitchFamily="2" charset="2"/>
              <a:buChar char="Ø"/>
            </a:pPr>
            <a:r>
              <a:rPr lang="fr-FR" sz="1700" b="0" dirty="0" smtClean="0">
                <a:latin typeface="+mn-lt"/>
              </a:rPr>
              <a:t>l’imprévisibilité </a:t>
            </a:r>
            <a:r>
              <a:rPr lang="fr-FR" sz="1700" b="0" dirty="0">
                <a:latin typeface="+mn-lt"/>
              </a:rPr>
              <a:t>et la variabilité des évènements </a:t>
            </a:r>
            <a:endParaRPr lang="fr-FR" sz="1700" b="0" dirty="0" smtClean="0">
              <a:latin typeface="+mn-lt"/>
            </a:endParaRPr>
          </a:p>
          <a:p>
            <a:pPr marL="1200150" lvl="3" indent="-285750" algn="just">
              <a:buClrTx/>
              <a:buFont typeface="Wingdings" pitchFamily="2" charset="2"/>
              <a:buChar char="Ø"/>
            </a:pPr>
            <a:r>
              <a:rPr lang="fr-FR" sz="1700" b="0" dirty="0" smtClean="0">
                <a:latin typeface="+mn-lt"/>
              </a:rPr>
              <a:t>la </a:t>
            </a:r>
            <a:r>
              <a:rPr lang="fr-FR" sz="1700" b="0" dirty="0">
                <a:latin typeface="+mn-lt"/>
              </a:rPr>
              <a:t>difficulté de faire des choix.</a:t>
            </a:r>
          </a:p>
          <a:p>
            <a:pPr marL="742950" lvl="2" indent="-285750" algn="just">
              <a:buClrTx/>
              <a:buFont typeface="Wingdings" pitchFamily="2" charset="2"/>
              <a:buChar char="v"/>
            </a:pPr>
            <a:r>
              <a:rPr lang="fr-FR" sz="1700" dirty="0">
                <a:latin typeface="+mn-lt"/>
              </a:rPr>
              <a:t>Face aux incertitudes, les élèves évoquent volontiers </a:t>
            </a:r>
            <a:r>
              <a:rPr lang="fr-FR" sz="1700" b="1" dirty="0">
                <a:latin typeface="+mn-lt"/>
              </a:rPr>
              <a:t>différentes stratégies possibles</a:t>
            </a:r>
            <a:r>
              <a:rPr lang="fr-FR" sz="1700" dirty="0">
                <a:latin typeface="+mn-lt"/>
              </a:rPr>
              <a:t> : </a:t>
            </a:r>
            <a:endParaRPr lang="fr-FR" sz="1700" dirty="0" smtClean="0">
              <a:latin typeface="+mn-lt"/>
            </a:endParaRPr>
          </a:p>
          <a:p>
            <a:pPr marL="1200150" lvl="3" indent="-285750" algn="just">
              <a:buClrTx/>
              <a:buFont typeface="Wingdings" pitchFamily="2" charset="2"/>
              <a:buChar char="Ø"/>
            </a:pPr>
            <a:r>
              <a:rPr lang="fr-FR" sz="1700" dirty="0">
                <a:latin typeface="+mn-lt"/>
              </a:rPr>
              <a:t>minimiser l’impact et relativiser l’importance de l’évènement désiré </a:t>
            </a:r>
            <a:endParaRPr lang="fr-FR" sz="1700" dirty="0" smtClean="0">
              <a:latin typeface="+mn-lt"/>
            </a:endParaRPr>
          </a:p>
          <a:p>
            <a:pPr marL="1200150" lvl="3" indent="-285750" algn="just">
              <a:buClrTx/>
              <a:buFont typeface="Wingdings" pitchFamily="2" charset="2"/>
              <a:buChar char="Ø"/>
            </a:pPr>
            <a:r>
              <a:rPr lang="fr-FR" sz="1700" dirty="0" smtClean="0">
                <a:latin typeface="+mn-lt"/>
              </a:rPr>
              <a:t>se </a:t>
            </a:r>
            <a:r>
              <a:rPr lang="fr-FR" sz="1700" dirty="0">
                <a:latin typeface="+mn-lt"/>
              </a:rPr>
              <a:t>calmer et faire baisser le taux de </a:t>
            </a:r>
            <a:r>
              <a:rPr lang="fr-FR" sz="1700" dirty="0" smtClean="0">
                <a:latin typeface="+mn-lt"/>
              </a:rPr>
              <a:t>stress</a:t>
            </a:r>
          </a:p>
          <a:p>
            <a:pPr marL="1200150" lvl="3" indent="-285750" algn="just">
              <a:buClrTx/>
              <a:buFont typeface="Wingdings" pitchFamily="2" charset="2"/>
              <a:buChar char="Ø"/>
            </a:pPr>
            <a:r>
              <a:rPr lang="fr-FR" sz="1700" dirty="0" smtClean="0">
                <a:latin typeface="+mn-lt"/>
              </a:rPr>
              <a:t>demander </a:t>
            </a:r>
            <a:r>
              <a:rPr lang="fr-FR" sz="1700" dirty="0">
                <a:latin typeface="+mn-lt"/>
              </a:rPr>
              <a:t>conseil autour de </a:t>
            </a:r>
            <a:r>
              <a:rPr lang="fr-FR" sz="1700" dirty="0" smtClean="0">
                <a:latin typeface="+mn-lt"/>
              </a:rPr>
              <a:t>soi</a:t>
            </a:r>
          </a:p>
          <a:p>
            <a:pPr marL="1200150" lvl="3" indent="-285750" algn="just">
              <a:buClrTx/>
              <a:buFont typeface="Wingdings" pitchFamily="2" charset="2"/>
              <a:buChar char="Ø"/>
            </a:pPr>
            <a:r>
              <a:rPr lang="fr-FR" sz="1700" dirty="0" smtClean="0">
                <a:latin typeface="+mn-lt"/>
              </a:rPr>
              <a:t>imaginer </a:t>
            </a:r>
            <a:r>
              <a:rPr lang="fr-FR" sz="1700" dirty="0">
                <a:latin typeface="+mn-lt"/>
              </a:rPr>
              <a:t>ce qu’on peut faire si la chose désirée ne se produit </a:t>
            </a:r>
            <a:r>
              <a:rPr lang="fr-FR" sz="1700" dirty="0" smtClean="0">
                <a:latin typeface="+mn-lt"/>
              </a:rPr>
              <a:t>pas</a:t>
            </a:r>
          </a:p>
          <a:p>
            <a:pPr marL="1200150" lvl="3" indent="-285750" algn="just">
              <a:buClrTx/>
              <a:buFont typeface="Wingdings" pitchFamily="2" charset="2"/>
              <a:buChar char="Ø"/>
            </a:pPr>
            <a:r>
              <a:rPr lang="fr-FR" sz="1700" dirty="0" smtClean="0">
                <a:latin typeface="+mn-lt"/>
              </a:rPr>
              <a:t>influencer </a:t>
            </a:r>
            <a:r>
              <a:rPr lang="fr-FR" sz="1700" dirty="0">
                <a:latin typeface="+mn-lt"/>
              </a:rPr>
              <a:t>les personnes qui décident des évènements. </a:t>
            </a:r>
            <a:endParaRPr lang="fr-FR" sz="1700" dirty="0" smtClean="0">
              <a:latin typeface="+mn-lt"/>
            </a:endParaRPr>
          </a:p>
          <a:p>
            <a:pPr marL="742950" lvl="2" indent="-285750" algn="just">
              <a:buClrTx/>
              <a:buFont typeface="Wingdings" pitchFamily="2" charset="2"/>
              <a:buChar char="v"/>
            </a:pPr>
            <a:r>
              <a:rPr lang="fr-FR" sz="1700" dirty="0">
                <a:latin typeface="+mn-lt"/>
              </a:rPr>
              <a:t>La réflexion est une réaction peu répandue </a:t>
            </a:r>
            <a:r>
              <a:rPr lang="fr-FR" sz="1700" dirty="0" smtClean="0">
                <a:latin typeface="+mn-lt"/>
              </a:rPr>
              <a:t>(1 seul élève). </a:t>
            </a:r>
          </a:p>
          <a:p>
            <a:pPr marL="742950" lvl="2" indent="-285750" algn="just">
              <a:buClrTx/>
              <a:buFont typeface="Wingdings" pitchFamily="2" charset="2"/>
              <a:buChar char="v"/>
            </a:pPr>
            <a:r>
              <a:rPr lang="fr-FR" sz="1700" dirty="0" smtClean="0">
                <a:solidFill>
                  <a:srgbClr val="FF0000"/>
                </a:solidFill>
                <a:latin typeface="+mn-lt"/>
              </a:rPr>
              <a:t>Parier </a:t>
            </a:r>
            <a:r>
              <a:rPr lang="fr-FR" sz="1700" dirty="0">
                <a:solidFill>
                  <a:srgbClr val="FF0000"/>
                </a:solidFill>
                <a:latin typeface="+mn-lt"/>
              </a:rPr>
              <a:t>sur les évènements, problématiser les situations et penser ce qui est inconnu ne font pas partie des réponses naturellement produites par les enfants. </a:t>
            </a:r>
            <a:endParaRPr lang="fr-FR" sz="1700" dirty="0" smtClean="0">
              <a:solidFill>
                <a:srgbClr val="FF0000"/>
              </a:solidFill>
              <a:latin typeface="+mn-lt"/>
            </a:endParaRPr>
          </a:p>
          <a:p>
            <a:pPr marL="742950" lvl="2" indent="-285750" algn="just">
              <a:buClrTx/>
              <a:buFont typeface="Wingdings" pitchFamily="2" charset="2"/>
              <a:buChar char="v"/>
            </a:pPr>
            <a:r>
              <a:rPr lang="fr-FR" sz="1700" dirty="0" smtClean="0">
                <a:latin typeface="+mn-lt"/>
              </a:rPr>
              <a:t>Pas de </a:t>
            </a:r>
            <a:r>
              <a:rPr lang="fr-FR" sz="1700" dirty="0">
                <a:latin typeface="+mn-lt"/>
              </a:rPr>
              <a:t>lien </a:t>
            </a:r>
            <a:r>
              <a:rPr lang="fr-FR" sz="1700" dirty="0" smtClean="0">
                <a:latin typeface="+mn-lt"/>
              </a:rPr>
              <a:t>spontané entre </a:t>
            </a:r>
            <a:r>
              <a:rPr lang="fr-FR" sz="1700" dirty="0">
                <a:latin typeface="+mn-lt"/>
              </a:rPr>
              <a:t>l’incertitude et l’inconnu.</a:t>
            </a:r>
          </a:p>
          <a:p>
            <a:pPr marL="742950" lvl="2" indent="-285750" algn="just">
              <a:buClrTx/>
              <a:buFont typeface="Wingdings" pitchFamily="2" charset="2"/>
              <a:buChar char="v"/>
            </a:pPr>
            <a:endParaRPr lang="fr-FR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754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just"/>
            <a:r>
              <a:rPr lang="fr-FR" i="1" dirty="0" smtClean="0"/>
              <a:t>Principaux résultats</a:t>
            </a:r>
            <a:endParaRPr lang="fr-FR" dirty="0"/>
          </a:p>
        </p:txBody>
      </p:sp>
      <p:sp>
        <p:nvSpPr>
          <p:cNvPr id="1433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B9A2809-EA1B-43AC-AC39-B8F45DBCA781}" type="datetime1">
              <a:rPr lang="fr-FR">
                <a:solidFill>
                  <a:schemeClr val="bg2"/>
                </a:solidFill>
                <a:latin typeface="Verdana" pitchFamily="34" charset="0"/>
              </a:rPr>
              <a:pPr eaLnBrk="1" hangingPunct="1"/>
              <a:t>16/06/2014</a:t>
            </a:fld>
            <a:endParaRPr lang="fr-FR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434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0C60ED7-B164-49C6-AFD0-4CDD36805F51}" type="slidenum">
              <a:rPr lang="fr-FR">
                <a:solidFill>
                  <a:schemeClr val="bg1"/>
                </a:solidFill>
                <a:latin typeface="Verdana" pitchFamily="34" charset="0"/>
              </a:rPr>
              <a:pPr eaLnBrk="1" hangingPunct="1"/>
              <a:t>14</a:t>
            </a:fld>
            <a:endParaRPr lang="fr-FR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6080" y="1296036"/>
            <a:ext cx="8229600" cy="4525963"/>
          </a:xfrm>
        </p:spPr>
        <p:txBody>
          <a:bodyPr/>
          <a:lstStyle/>
          <a:p>
            <a:pPr marL="285750" lvl="1" algn="just">
              <a:buClrTx/>
              <a:buFont typeface="Wingdings" pitchFamily="2" charset="2"/>
              <a:buChar char="q"/>
            </a:pPr>
            <a:r>
              <a:rPr lang="fr-FR" sz="1800" b="1" dirty="0" smtClean="0">
                <a:latin typeface="+mn-lt"/>
              </a:rPr>
              <a:t>2</a:t>
            </a:r>
            <a:r>
              <a:rPr lang="fr-FR" sz="1800" b="1" baseline="30000" dirty="0" smtClean="0">
                <a:latin typeface="+mn-lt"/>
              </a:rPr>
              <a:t>ème</a:t>
            </a:r>
            <a:r>
              <a:rPr lang="fr-FR" sz="1800" b="1" dirty="0" smtClean="0">
                <a:latin typeface="+mn-lt"/>
              </a:rPr>
              <a:t> D.V.P : « peut-on penser à quelque chose d’inconnu ? »</a:t>
            </a:r>
          </a:p>
          <a:p>
            <a:pPr marL="742950" lvl="2" indent="-285750" algn="just">
              <a:buClrTx/>
              <a:buFont typeface="Wingdings" pitchFamily="2" charset="2"/>
              <a:buChar char="v"/>
            </a:pPr>
            <a:r>
              <a:rPr lang="fr-FR" sz="1700" dirty="0">
                <a:solidFill>
                  <a:srgbClr val="FF0000"/>
                </a:solidFill>
                <a:latin typeface="+mn-lt"/>
              </a:rPr>
              <a:t>Les enfants ont unanimement répondu positivement à la question. </a:t>
            </a:r>
          </a:p>
          <a:p>
            <a:pPr marL="742950" lvl="2" indent="-285750" algn="just">
              <a:buClrTx/>
              <a:buFont typeface="Wingdings" pitchFamily="2" charset="2"/>
              <a:buChar char="v"/>
            </a:pPr>
            <a:r>
              <a:rPr lang="fr-FR" sz="1700" dirty="0" smtClean="0">
                <a:latin typeface="+mn-lt"/>
              </a:rPr>
              <a:t>Les </a:t>
            </a:r>
            <a:r>
              <a:rPr lang="fr-FR" sz="1700" dirty="0">
                <a:latin typeface="+mn-lt"/>
              </a:rPr>
              <a:t>enfants ont été étonnamment à l’aise avec </a:t>
            </a:r>
            <a:r>
              <a:rPr lang="fr-FR" sz="1700" dirty="0" smtClean="0">
                <a:latin typeface="+mn-lt"/>
              </a:rPr>
              <a:t>cette </a:t>
            </a:r>
            <a:r>
              <a:rPr lang="fr-FR" sz="1700" dirty="0">
                <a:latin typeface="+mn-lt"/>
              </a:rPr>
              <a:t>notion </a:t>
            </a:r>
            <a:r>
              <a:rPr lang="fr-FR" sz="1700" dirty="0" smtClean="0">
                <a:latin typeface="+mn-lt"/>
              </a:rPr>
              <a:t>(univers familier ?). </a:t>
            </a:r>
          </a:p>
          <a:p>
            <a:pPr marL="742950" lvl="2" indent="-285750" algn="just">
              <a:buClrTx/>
              <a:buFont typeface="Wingdings" pitchFamily="2" charset="2"/>
              <a:buChar char="v"/>
            </a:pPr>
            <a:r>
              <a:rPr lang="fr-FR" sz="1700" dirty="0" smtClean="0">
                <a:latin typeface="+mn-lt"/>
              </a:rPr>
              <a:t>Très </a:t>
            </a:r>
            <a:r>
              <a:rPr lang="fr-FR" sz="1700" dirty="0">
                <a:latin typeface="+mn-lt"/>
              </a:rPr>
              <a:t>peu ont évoqué la peur </a:t>
            </a:r>
            <a:r>
              <a:rPr lang="fr-FR" sz="1700" dirty="0" smtClean="0">
                <a:latin typeface="+mn-lt"/>
              </a:rPr>
              <a:t>souvent </a:t>
            </a:r>
            <a:r>
              <a:rPr lang="fr-FR" sz="1700" dirty="0">
                <a:latin typeface="+mn-lt"/>
              </a:rPr>
              <a:t>associée à l’idée d’inconnu. </a:t>
            </a:r>
            <a:endParaRPr lang="fr-FR" sz="1700" dirty="0" smtClean="0">
              <a:latin typeface="+mn-lt"/>
            </a:endParaRPr>
          </a:p>
          <a:p>
            <a:pPr marL="742950" lvl="2" indent="-285750" algn="just">
              <a:buClrTx/>
              <a:buFont typeface="Wingdings" pitchFamily="2" charset="2"/>
              <a:buChar char="v"/>
            </a:pPr>
            <a:r>
              <a:rPr lang="fr-FR" sz="1700" dirty="0" smtClean="0">
                <a:latin typeface="+mn-lt"/>
              </a:rPr>
              <a:t>Certaines </a:t>
            </a:r>
            <a:r>
              <a:rPr lang="fr-FR" sz="1700" dirty="0">
                <a:latin typeface="+mn-lt"/>
              </a:rPr>
              <a:t>caractéristiques </a:t>
            </a:r>
            <a:r>
              <a:rPr lang="fr-FR" sz="1700" dirty="0" smtClean="0">
                <a:latin typeface="+mn-lt"/>
              </a:rPr>
              <a:t>de </a:t>
            </a:r>
            <a:r>
              <a:rPr lang="fr-FR" sz="1700" dirty="0">
                <a:latin typeface="+mn-lt"/>
              </a:rPr>
              <a:t>l’incertitude </a:t>
            </a:r>
            <a:r>
              <a:rPr lang="fr-FR" sz="1700" dirty="0" smtClean="0">
                <a:latin typeface="+mn-lt"/>
              </a:rPr>
              <a:t>: pari, imprévisibilité.</a:t>
            </a:r>
          </a:p>
          <a:p>
            <a:pPr marL="742950" lvl="2" indent="-285750" algn="just">
              <a:buClrTx/>
              <a:buFont typeface="Wingdings" pitchFamily="2" charset="2"/>
              <a:buChar char="v"/>
            </a:pPr>
            <a:r>
              <a:rPr lang="fr-FR" sz="1700" dirty="0" smtClean="0">
                <a:latin typeface="+mn-lt"/>
              </a:rPr>
              <a:t>Mais aussi : caractère inexistant, imaginaire, ailleurs, rapport </a:t>
            </a:r>
            <a:r>
              <a:rPr lang="fr-FR" sz="1700" dirty="0">
                <a:latin typeface="+mn-lt"/>
              </a:rPr>
              <a:t>à un autrui </a:t>
            </a:r>
            <a:r>
              <a:rPr lang="fr-FR" sz="1700" dirty="0" smtClean="0">
                <a:latin typeface="+mn-lt"/>
              </a:rPr>
              <a:t>différent. </a:t>
            </a:r>
          </a:p>
          <a:p>
            <a:pPr marL="742950" lvl="2" indent="-285750" algn="just">
              <a:buClrTx/>
              <a:buFont typeface="Wingdings" pitchFamily="2" charset="2"/>
              <a:buChar char="v"/>
            </a:pPr>
            <a:r>
              <a:rPr lang="fr-FR" sz="1700" dirty="0">
                <a:latin typeface="+mn-lt"/>
              </a:rPr>
              <a:t>L</a:t>
            </a:r>
            <a:r>
              <a:rPr lang="fr-FR" sz="1700" dirty="0" smtClean="0">
                <a:latin typeface="+mn-lt"/>
              </a:rPr>
              <a:t>a </a:t>
            </a:r>
            <a:r>
              <a:rPr lang="fr-FR" sz="1700" dirty="0">
                <a:latin typeface="+mn-lt"/>
              </a:rPr>
              <a:t>dimension </a:t>
            </a:r>
            <a:r>
              <a:rPr lang="fr-FR" sz="1700" dirty="0" smtClean="0">
                <a:latin typeface="+mn-lt"/>
              </a:rPr>
              <a:t>visuelle (citée </a:t>
            </a:r>
            <a:r>
              <a:rPr lang="fr-FR" sz="1700" dirty="0">
                <a:latin typeface="+mn-lt"/>
              </a:rPr>
              <a:t>4 fois) semble </a:t>
            </a:r>
            <a:r>
              <a:rPr lang="fr-FR" sz="1700" dirty="0" smtClean="0">
                <a:latin typeface="+mn-lt"/>
              </a:rPr>
              <a:t>importante.</a:t>
            </a:r>
          </a:p>
          <a:p>
            <a:pPr marL="742950" lvl="2" indent="-285750" algn="just">
              <a:buClrTx/>
              <a:buFont typeface="Wingdings" pitchFamily="2" charset="2"/>
              <a:buChar char="v"/>
            </a:pPr>
            <a:r>
              <a:rPr lang="fr-FR" sz="1700" dirty="0" smtClean="0">
                <a:latin typeface="+mn-lt"/>
              </a:rPr>
              <a:t>L’inconnu </a:t>
            </a:r>
            <a:r>
              <a:rPr lang="fr-FR" sz="1700" dirty="0">
                <a:latin typeface="+mn-lt"/>
              </a:rPr>
              <a:t>n’est pas associé à un obstacle ou à une </a:t>
            </a:r>
            <a:r>
              <a:rPr lang="fr-FR" sz="1700" dirty="0" smtClean="0">
                <a:latin typeface="+mn-lt"/>
              </a:rPr>
              <a:t>limite. </a:t>
            </a:r>
          </a:p>
          <a:p>
            <a:pPr marL="742950" lvl="2" indent="-285750" algn="just">
              <a:buClrTx/>
              <a:buFont typeface="Wingdings" pitchFamily="2" charset="2"/>
              <a:buChar char="v"/>
            </a:pPr>
            <a:r>
              <a:rPr lang="fr-FR" sz="1700" dirty="0" smtClean="0">
                <a:latin typeface="+mn-lt"/>
              </a:rPr>
              <a:t>Ce </a:t>
            </a:r>
            <a:r>
              <a:rPr lang="fr-FR" sz="1700" dirty="0">
                <a:latin typeface="+mn-lt"/>
              </a:rPr>
              <a:t>qui est méconnu </a:t>
            </a:r>
            <a:r>
              <a:rPr lang="fr-FR" sz="1700" dirty="0" smtClean="0">
                <a:latin typeface="+mn-lt"/>
              </a:rPr>
              <a:t>/ inconnu </a:t>
            </a:r>
            <a:r>
              <a:rPr lang="fr-FR" sz="1700" dirty="0">
                <a:latin typeface="+mn-lt"/>
              </a:rPr>
              <a:t>peut faire l’objet d’un </a:t>
            </a:r>
            <a:r>
              <a:rPr lang="fr-FR" sz="1700" dirty="0" smtClean="0">
                <a:latin typeface="+mn-lt"/>
              </a:rPr>
              <a:t>apprentissage et changer de statut.</a:t>
            </a:r>
          </a:p>
          <a:p>
            <a:pPr marL="742950" lvl="2" indent="-285750" algn="just">
              <a:buClrTx/>
              <a:buFont typeface="Wingdings" pitchFamily="2" charset="2"/>
              <a:buChar char="v"/>
            </a:pPr>
            <a:r>
              <a:rPr lang="fr-FR" sz="1700" dirty="0" smtClean="0">
                <a:latin typeface="+mn-lt"/>
              </a:rPr>
              <a:t>L’inconnu </a:t>
            </a:r>
            <a:r>
              <a:rPr lang="fr-FR" sz="1700" dirty="0">
                <a:latin typeface="+mn-lt"/>
              </a:rPr>
              <a:t>suscite un certain désir de savoir </a:t>
            </a:r>
            <a:endParaRPr lang="fr-FR" sz="1700" dirty="0" smtClean="0">
              <a:latin typeface="+mn-lt"/>
            </a:endParaRPr>
          </a:p>
          <a:p>
            <a:pPr marL="742950" lvl="2" indent="-285750" algn="just">
              <a:buClrTx/>
              <a:buFont typeface="Wingdings" pitchFamily="2" charset="2"/>
              <a:buChar char="v"/>
            </a:pPr>
            <a:r>
              <a:rPr lang="fr-FR" sz="1700" u="sng" dirty="0" smtClean="0">
                <a:latin typeface="+mn-lt"/>
              </a:rPr>
              <a:t>Exemples cités </a:t>
            </a:r>
            <a:r>
              <a:rPr lang="fr-FR" sz="1700" dirty="0" smtClean="0">
                <a:latin typeface="+mn-lt"/>
              </a:rPr>
              <a:t>: choses </a:t>
            </a:r>
            <a:r>
              <a:rPr lang="fr-FR" sz="1700" dirty="0">
                <a:latin typeface="+mn-lt"/>
              </a:rPr>
              <a:t>existantes mais invisibles</a:t>
            </a:r>
            <a:r>
              <a:rPr lang="fr-FR" sz="1700" dirty="0" smtClean="0">
                <a:latin typeface="+mn-lt"/>
              </a:rPr>
              <a:t>, </a:t>
            </a:r>
            <a:r>
              <a:rPr lang="fr-FR" sz="1700" dirty="0">
                <a:latin typeface="+mn-lt"/>
              </a:rPr>
              <a:t>fait matériellement impossible, </a:t>
            </a:r>
            <a:r>
              <a:rPr lang="fr-FR" sz="1700" dirty="0" smtClean="0">
                <a:latin typeface="+mn-lt"/>
              </a:rPr>
              <a:t>quelque </a:t>
            </a:r>
            <a:r>
              <a:rPr lang="fr-FR" sz="1700" dirty="0">
                <a:latin typeface="+mn-lt"/>
              </a:rPr>
              <a:t>chose que l’on découvrirait alors que tout le monde serait convaincu de son inexistence, </a:t>
            </a:r>
            <a:r>
              <a:rPr lang="fr-FR" sz="1700" dirty="0" smtClean="0">
                <a:latin typeface="+mn-lt"/>
              </a:rPr>
              <a:t>une </a:t>
            </a:r>
            <a:r>
              <a:rPr lang="fr-FR" sz="1700" dirty="0">
                <a:latin typeface="+mn-lt"/>
              </a:rPr>
              <a:t>chose dont on aurait très envie et que l’on imagine avant de la voir, </a:t>
            </a:r>
            <a:r>
              <a:rPr lang="fr-FR" sz="1700" dirty="0" smtClean="0">
                <a:latin typeface="+mn-lt"/>
              </a:rPr>
              <a:t>rêve</a:t>
            </a:r>
            <a:r>
              <a:rPr lang="fr-FR" sz="1700" dirty="0">
                <a:latin typeface="+mn-lt"/>
              </a:rPr>
              <a:t>, ce que l’on ne sait pas encore ou pas encore faire, que l’on peut apprendre et qui ne sera plus inconnu lorsqu’on aura acquis un savoir ou un savoir-faire, ce qui est inconnu pour </a:t>
            </a:r>
            <a:r>
              <a:rPr lang="fr-FR" sz="1700" dirty="0" smtClean="0">
                <a:latin typeface="+mn-lt"/>
              </a:rPr>
              <a:t>soi / pour les autres. </a:t>
            </a:r>
            <a:endParaRPr lang="fr-FR" sz="1700" dirty="0">
              <a:latin typeface="+mn-lt"/>
            </a:endParaRPr>
          </a:p>
          <a:p>
            <a:pPr marL="742950" lvl="2" indent="-285750" algn="just">
              <a:buClrTx/>
              <a:buFont typeface="Wingdings" pitchFamily="2" charset="2"/>
              <a:buChar char="v"/>
            </a:pPr>
            <a:endParaRPr lang="fr-FR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23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just"/>
            <a:r>
              <a:rPr lang="fr-FR" i="1" dirty="0" smtClean="0"/>
              <a:t>Conclusion</a:t>
            </a:r>
            <a:endParaRPr lang="fr-FR" dirty="0"/>
          </a:p>
        </p:txBody>
      </p:sp>
      <p:sp>
        <p:nvSpPr>
          <p:cNvPr id="1433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B9A2809-EA1B-43AC-AC39-B8F45DBCA781}" type="datetime1">
              <a:rPr lang="fr-FR">
                <a:solidFill>
                  <a:schemeClr val="bg2"/>
                </a:solidFill>
                <a:latin typeface="Verdana" pitchFamily="34" charset="0"/>
              </a:rPr>
              <a:pPr eaLnBrk="1" hangingPunct="1"/>
              <a:t>16/06/2014</a:t>
            </a:fld>
            <a:endParaRPr lang="fr-FR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434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0C60ED7-B164-49C6-AFD0-4CDD36805F51}" type="slidenum">
              <a:rPr lang="fr-FR">
                <a:solidFill>
                  <a:schemeClr val="bg1"/>
                </a:solidFill>
                <a:latin typeface="Verdana" pitchFamily="34" charset="0"/>
              </a:rPr>
              <a:pPr eaLnBrk="1" hangingPunct="1"/>
              <a:t>15</a:t>
            </a:fld>
            <a:endParaRPr lang="fr-FR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560196"/>
            <a:ext cx="8229600" cy="4525963"/>
          </a:xfrm>
        </p:spPr>
        <p:txBody>
          <a:bodyPr/>
          <a:lstStyle/>
          <a:p>
            <a:pPr marL="285750" lvl="1" algn="just">
              <a:buClrTx/>
              <a:buFont typeface="Wingdings" pitchFamily="2" charset="2"/>
              <a:buChar char="q"/>
            </a:pPr>
            <a:r>
              <a:rPr lang="fr-FR" sz="2000" dirty="0" smtClean="0">
                <a:latin typeface="+mn-lt"/>
              </a:rPr>
              <a:t>Par </a:t>
            </a:r>
            <a:r>
              <a:rPr lang="fr-FR" sz="2000" dirty="0">
                <a:latin typeface="+mn-lt"/>
              </a:rPr>
              <a:t>le biais de la </a:t>
            </a:r>
            <a:r>
              <a:rPr lang="fr-FR" sz="2000" dirty="0" smtClean="0">
                <a:latin typeface="+mn-lt"/>
              </a:rPr>
              <a:t>D.V.P, </a:t>
            </a:r>
            <a:r>
              <a:rPr lang="fr-FR" sz="2000" dirty="0">
                <a:latin typeface="+mn-lt"/>
              </a:rPr>
              <a:t>nous </a:t>
            </a:r>
            <a:r>
              <a:rPr lang="fr-FR" sz="2000" dirty="0" smtClean="0">
                <a:latin typeface="+mn-lt"/>
              </a:rPr>
              <a:t>avons introduit l’incertain </a:t>
            </a:r>
            <a:r>
              <a:rPr lang="fr-FR" sz="2000" dirty="0">
                <a:latin typeface="+mn-lt"/>
              </a:rPr>
              <a:t>et l’inconnu au sein </a:t>
            </a:r>
            <a:r>
              <a:rPr lang="fr-FR" sz="2000" dirty="0" smtClean="0">
                <a:latin typeface="+mn-lt"/>
              </a:rPr>
              <a:t>des apprentissages scolaires. </a:t>
            </a:r>
          </a:p>
          <a:p>
            <a:pPr marL="285750" lvl="1" algn="just">
              <a:buClrTx/>
              <a:buFont typeface="Wingdings" pitchFamily="2" charset="2"/>
              <a:buChar char="q"/>
            </a:pPr>
            <a:r>
              <a:rPr lang="fr-FR" sz="2000" dirty="0" smtClean="0">
                <a:latin typeface="+mn-lt"/>
              </a:rPr>
              <a:t>Les </a:t>
            </a:r>
            <a:r>
              <a:rPr lang="fr-FR" sz="2000" dirty="0">
                <a:latin typeface="+mn-lt"/>
              </a:rPr>
              <a:t>élèves </a:t>
            </a:r>
            <a:r>
              <a:rPr lang="fr-FR" sz="2000" dirty="0" smtClean="0">
                <a:latin typeface="+mn-lt"/>
              </a:rPr>
              <a:t>du primaire </a:t>
            </a:r>
            <a:r>
              <a:rPr lang="fr-FR" sz="2000" dirty="0">
                <a:latin typeface="+mn-lt"/>
              </a:rPr>
              <a:t>pensent l’incertitude et conçoivent des stratégies pour l’affronter. </a:t>
            </a:r>
            <a:endParaRPr lang="fr-FR" sz="2000" dirty="0" smtClean="0">
              <a:latin typeface="+mn-lt"/>
            </a:endParaRPr>
          </a:p>
          <a:p>
            <a:pPr marL="285750" lvl="1" algn="just">
              <a:buClrTx/>
              <a:buFont typeface="Wingdings" pitchFamily="2" charset="2"/>
              <a:buChar char="q"/>
            </a:pPr>
            <a:r>
              <a:rPr lang="fr-FR" sz="2000" dirty="0" smtClean="0">
                <a:latin typeface="+mn-lt"/>
              </a:rPr>
              <a:t>Ils </a:t>
            </a:r>
            <a:r>
              <a:rPr lang="fr-FR" sz="2000" dirty="0">
                <a:latin typeface="+mn-lt"/>
              </a:rPr>
              <a:t>ont également construit des représentations de l’inconnu. </a:t>
            </a:r>
            <a:endParaRPr lang="fr-FR" sz="2000" dirty="0" smtClean="0">
              <a:latin typeface="+mn-lt"/>
            </a:endParaRPr>
          </a:p>
          <a:p>
            <a:pPr marL="285750" lvl="1" algn="just">
              <a:buClrTx/>
              <a:buFont typeface="Wingdings" pitchFamily="2" charset="2"/>
              <a:buChar char="q"/>
            </a:pPr>
            <a:r>
              <a:rPr lang="fr-FR" sz="2000" dirty="0" smtClean="0">
                <a:latin typeface="+mn-lt"/>
              </a:rPr>
              <a:t>Des compétences </a:t>
            </a:r>
            <a:r>
              <a:rPr lang="fr-FR" sz="2000" dirty="0">
                <a:latin typeface="+mn-lt"/>
              </a:rPr>
              <a:t>à développer (parier, problématiser, penser l’inconnu) </a:t>
            </a:r>
            <a:r>
              <a:rPr lang="fr-FR" sz="2000" dirty="0" smtClean="0">
                <a:latin typeface="+mn-lt"/>
              </a:rPr>
              <a:t>constituent </a:t>
            </a:r>
            <a:r>
              <a:rPr lang="fr-FR" sz="2000" dirty="0">
                <a:latin typeface="+mn-lt"/>
              </a:rPr>
              <a:t>de nouveaux enjeux d’apprentissages </a:t>
            </a:r>
            <a:r>
              <a:rPr lang="fr-FR" sz="2000" dirty="0" smtClean="0">
                <a:latin typeface="+mn-lt"/>
              </a:rPr>
              <a:t>scolaires</a:t>
            </a:r>
          </a:p>
          <a:p>
            <a:pPr marL="285750" lvl="1" algn="just">
              <a:buClrTx/>
              <a:buFont typeface="Wingdings" pitchFamily="2" charset="2"/>
              <a:buChar char="q"/>
            </a:pPr>
            <a:r>
              <a:rPr lang="fr-FR" sz="2000" dirty="0" smtClean="0">
                <a:latin typeface="+mn-lt"/>
              </a:rPr>
              <a:t>Rôle de l’école : éduquer aux incertitudes du XXI</a:t>
            </a:r>
            <a:r>
              <a:rPr lang="fr-FR" sz="2000" baseline="30000" dirty="0" smtClean="0">
                <a:latin typeface="+mn-lt"/>
              </a:rPr>
              <a:t>ème</a:t>
            </a:r>
            <a:r>
              <a:rPr lang="fr-FR" sz="2000" dirty="0" smtClean="0">
                <a:latin typeface="+mn-lt"/>
              </a:rPr>
              <a:t> siècle ?</a:t>
            </a:r>
            <a:endParaRPr lang="fr-F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542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just"/>
            <a:r>
              <a:rPr lang="fr-FR" i="1" dirty="0" smtClean="0"/>
              <a:t>Principales références bibliographiques</a:t>
            </a:r>
            <a:endParaRPr lang="fr-FR" dirty="0"/>
          </a:p>
        </p:txBody>
      </p:sp>
      <p:sp>
        <p:nvSpPr>
          <p:cNvPr id="1433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B9A2809-EA1B-43AC-AC39-B8F45DBCA781}" type="datetime1">
              <a:rPr lang="fr-FR">
                <a:solidFill>
                  <a:schemeClr val="bg2"/>
                </a:solidFill>
                <a:latin typeface="Verdana" pitchFamily="34" charset="0"/>
              </a:rPr>
              <a:pPr eaLnBrk="1" hangingPunct="1"/>
              <a:t>16/06/2014</a:t>
            </a:fld>
            <a:endParaRPr lang="fr-FR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434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0C60ED7-B164-49C6-AFD0-4CDD36805F51}" type="slidenum">
              <a:rPr lang="fr-FR">
                <a:solidFill>
                  <a:schemeClr val="bg1"/>
                </a:solidFill>
                <a:latin typeface="Verdana" pitchFamily="34" charset="0"/>
              </a:rPr>
              <a:pPr eaLnBrk="1" hangingPunct="1"/>
              <a:t>16</a:t>
            </a:fld>
            <a:endParaRPr lang="fr-FR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560196"/>
            <a:ext cx="8229600" cy="4525963"/>
          </a:xfrm>
        </p:spPr>
        <p:txBody>
          <a:bodyPr/>
          <a:lstStyle/>
          <a:p>
            <a:pPr marL="1706563" indent="-1706563" algn="just"/>
            <a:r>
              <a:rPr lang="fr-FR" sz="1800" b="0" dirty="0" smtClean="0">
                <a:latin typeface="+mn-lt"/>
              </a:rPr>
              <a:t>Briançon</a:t>
            </a:r>
            <a:r>
              <a:rPr lang="fr-FR" sz="1800" b="0" dirty="0">
                <a:latin typeface="+mn-lt"/>
              </a:rPr>
              <a:t>, M. (2012). </a:t>
            </a:r>
            <a:r>
              <a:rPr lang="fr-FR" sz="1800" b="0" i="1" dirty="0">
                <a:latin typeface="+mn-lt"/>
              </a:rPr>
              <a:t>L’Altérité enseignante. D’un penser sur l’autre à l’Autre de la pensée</a:t>
            </a:r>
            <a:r>
              <a:rPr lang="fr-FR" sz="1800" b="0" dirty="0">
                <a:latin typeface="+mn-lt"/>
              </a:rPr>
              <a:t>. Préface de Michel Fabre. Paris : Publibook.</a:t>
            </a:r>
          </a:p>
          <a:p>
            <a:pPr marL="1706563" indent="-1706563" algn="just"/>
            <a:endParaRPr lang="fr-FR" sz="200" b="0" dirty="0" smtClean="0">
              <a:latin typeface="+mn-lt"/>
            </a:endParaRPr>
          </a:p>
          <a:p>
            <a:pPr marL="1706563" indent="-1706563" algn="just"/>
            <a:r>
              <a:rPr lang="fr-FR" sz="1800" b="0" dirty="0" smtClean="0">
                <a:latin typeface="+mn-lt"/>
              </a:rPr>
              <a:t>Briançon</a:t>
            </a:r>
            <a:r>
              <a:rPr lang="fr-FR" sz="1800" b="0" dirty="0">
                <a:latin typeface="+mn-lt"/>
              </a:rPr>
              <a:t>, M. &amp; Mallet, J. (2012). De l’objet de connaissance à une pédagogie de l’inconnu. Utilité de la philosophie de Meinong en Education. </a:t>
            </a:r>
            <a:r>
              <a:rPr lang="fr-FR" sz="1800" b="0" i="1" dirty="0">
                <a:latin typeface="+mn-lt"/>
              </a:rPr>
              <a:t>Penser l’Education</a:t>
            </a:r>
            <a:r>
              <a:rPr lang="fr-FR" sz="1800" b="0" dirty="0">
                <a:latin typeface="+mn-lt"/>
              </a:rPr>
              <a:t>, 31(Juin), 5-25. </a:t>
            </a:r>
          </a:p>
          <a:p>
            <a:pPr marL="1706563" indent="-1706563" algn="just"/>
            <a:endParaRPr lang="fr-FR" sz="300" b="0" dirty="0" smtClean="0">
              <a:latin typeface="+mn-lt"/>
            </a:endParaRPr>
          </a:p>
          <a:p>
            <a:pPr marL="1706563" indent="-1706563" algn="just"/>
            <a:endParaRPr lang="fr-FR" sz="200" b="0" dirty="0" smtClean="0">
              <a:latin typeface="+mn-lt"/>
            </a:endParaRPr>
          </a:p>
          <a:p>
            <a:pPr marL="1706563" indent="-1706563" algn="just"/>
            <a:r>
              <a:rPr lang="fr-FR" sz="1800" b="0" dirty="0" smtClean="0">
                <a:latin typeface="+mn-lt"/>
              </a:rPr>
              <a:t>Fabre</a:t>
            </a:r>
            <a:r>
              <a:rPr lang="fr-FR" sz="1800" b="0" dirty="0">
                <a:latin typeface="+mn-lt"/>
              </a:rPr>
              <a:t>, M. (2011). </a:t>
            </a:r>
            <a:r>
              <a:rPr lang="fr-FR" sz="1800" b="0" i="1" dirty="0">
                <a:latin typeface="+mn-lt"/>
              </a:rPr>
              <a:t>Eduquer pour un monde problématique. La carte et la boussole</a:t>
            </a:r>
            <a:r>
              <a:rPr lang="fr-FR" sz="1800" b="0" dirty="0">
                <a:latin typeface="+mn-lt"/>
              </a:rPr>
              <a:t>. Paris : PUF.</a:t>
            </a:r>
          </a:p>
          <a:p>
            <a:pPr marL="1706563" indent="-1706563" algn="just"/>
            <a:endParaRPr lang="fr-FR" sz="600" b="0" dirty="0" smtClean="0">
              <a:latin typeface="+mn-lt"/>
            </a:endParaRPr>
          </a:p>
          <a:p>
            <a:pPr marL="1706563" indent="-1706563" algn="just"/>
            <a:r>
              <a:rPr lang="fr-FR" sz="1800" b="0" dirty="0" smtClean="0">
                <a:latin typeface="+mn-lt"/>
              </a:rPr>
              <a:t>Morin</a:t>
            </a:r>
            <a:r>
              <a:rPr lang="fr-FR" sz="1800" b="0" dirty="0">
                <a:latin typeface="+mn-lt"/>
              </a:rPr>
              <a:t>, E. (2000).</a:t>
            </a:r>
            <a:r>
              <a:rPr lang="fr-FR" sz="1800" b="0" i="1" dirty="0">
                <a:latin typeface="+mn-lt"/>
              </a:rPr>
              <a:t>Les sept savoirs nécessaires à l’éducation du futur</a:t>
            </a:r>
            <a:r>
              <a:rPr lang="fr-FR" sz="1800" b="0" dirty="0">
                <a:latin typeface="+mn-lt"/>
              </a:rPr>
              <a:t>. Paris : Seuil.</a:t>
            </a:r>
          </a:p>
          <a:p>
            <a:pPr marL="1706563" indent="-1706563" algn="just"/>
            <a:endParaRPr lang="fr-FR" sz="1050" b="0" dirty="0" smtClean="0">
              <a:latin typeface="+mn-lt"/>
            </a:endParaRPr>
          </a:p>
          <a:p>
            <a:pPr marL="1706563" indent="-1706563" algn="just"/>
            <a:r>
              <a:rPr lang="fr-FR" sz="1800" b="0" dirty="0" smtClean="0">
                <a:latin typeface="+mn-lt"/>
              </a:rPr>
              <a:t>Tozzi</a:t>
            </a:r>
            <a:r>
              <a:rPr lang="fr-FR" sz="1800" b="0" dirty="0">
                <a:latin typeface="+mn-lt"/>
              </a:rPr>
              <a:t>, M. (2012). </a:t>
            </a:r>
            <a:r>
              <a:rPr lang="fr-FR" sz="1800" b="0" i="1" dirty="0">
                <a:latin typeface="+mn-lt"/>
              </a:rPr>
              <a:t>Nouvelles pratiques philosophiques. Répondre à la demande sociale et scolaire de philosophie</a:t>
            </a:r>
            <a:r>
              <a:rPr lang="fr-FR" sz="1800" b="0" dirty="0">
                <a:latin typeface="+mn-lt"/>
              </a:rPr>
              <a:t>. Grenoble : Chronique sociale</a:t>
            </a:r>
            <a:r>
              <a:rPr lang="fr-FR" sz="1800" b="0" dirty="0" smtClean="0">
                <a:latin typeface="+mn-lt"/>
              </a:rPr>
              <a:t>.</a:t>
            </a:r>
            <a:endParaRPr lang="fr-FR" sz="18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749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Verdana" pitchFamily="34" charset="0"/>
                <a:cs typeface="Verdana" pitchFamily="34" charset="0"/>
              </a:rPr>
              <a:t>Introduction</a:t>
            </a:r>
          </a:p>
        </p:txBody>
      </p:sp>
      <p:sp>
        <p:nvSpPr>
          <p:cNvPr id="1433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B9A2809-EA1B-43AC-AC39-B8F45DBCA781}" type="datetime1">
              <a:rPr lang="fr-FR">
                <a:solidFill>
                  <a:schemeClr val="bg2"/>
                </a:solidFill>
                <a:latin typeface="Verdana" pitchFamily="34" charset="0"/>
              </a:rPr>
              <a:pPr eaLnBrk="1" hangingPunct="1"/>
              <a:t>16/06/2014</a:t>
            </a:fld>
            <a:endParaRPr lang="fr-FR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434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0C60ED7-B164-49C6-AFD0-4CDD36805F51}" type="slidenum">
              <a:rPr lang="fr-FR">
                <a:solidFill>
                  <a:schemeClr val="bg1"/>
                </a:solidFill>
                <a:latin typeface="Verdana" pitchFamily="34" charset="0"/>
              </a:rPr>
              <a:pPr eaLnBrk="1" hangingPunct="1"/>
              <a:t>2</a:t>
            </a:fld>
            <a:endParaRPr lang="fr-FR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12558"/>
            <a:ext cx="8229600" cy="45259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q"/>
            </a:pPr>
            <a:r>
              <a:rPr lang="fr-FR" sz="1800" b="0" dirty="0">
                <a:latin typeface="+mn-lt"/>
              </a:rPr>
              <a:t>C</a:t>
            </a:r>
            <a:r>
              <a:rPr lang="fr-FR" sz="1800" b="0" dirty="0" smtClean="0">
                <a:latin typeface="+mn-lt"/>
              </a:rPr>
              <a:t>adre </a:t>
            </a:r>
            <a:r>
              <a:rPr lang="fr-FR" sz="1800" b="0" dirty="0">
                <a:latin typeface="+mn-lt"/>
              </a:rPr>
              <a:t>de la pensée complexe (Morin, 1990, 1994)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800" b="0" i="1" dirty="0" smtClean="0">
                <a:latin typeface="+mn-lt"/>
              </a:rPr>
              <a:t>Les</a:t>
            </a:r>
            <a:r>
              <a:rPr lang="fr-FR" sz="1800" i="1" dirty="0" smtClean="0">
                <a:latin typeface="+mn-lt"/>
              </a:rPr>
              <a:t> </a:t>
            </a:r>
            <a:r>
              <a:rPr lang="fr-FR" sz="1800" b="0" i="1" dirty="0">
                <a:latin typeface="+mn-lt"/>
              </a:rPr>
              <a:t>sept savoirs nécessaires à l’éducation du </a:t>
            </a:r>
            <a:r>
              <a:rPr lang="fr-FR" sz="1800" b="0" i="1" dirty="0" smtClean="0">
                <a:latin typeface="+mn-lt"/>
              </a:rPr>
              <a:t>futur</a:t>
            </a:r>
            <a:r>
              <a:rPr lang="fr-FR" sz="1800" b="0" dirty="0">
                <a:latin typeface="+mn-lt"/>
              </a:rPr>
              <a:t> </a:t>
            </a:r>
            <a:r>
              <a:rPr lang="fr-FR" sz="1800" b="0" dirty="0" smtClean="0">
                <a:latin typeface="+mn-lt"/>
              </a:rPr>
              <a:t>(2000)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800" b="0" dirty="0" smtClean="0">
                <a:latin typeface="+mn-lt"/>
              </a:rPr>
              <a:t>Edgar </a:t>
            </a:r>
            <a:r>
              <a:rPr lang="fr-FR" sz="1800" b="0" dirty="0">
                <a:latin typeface="+mn-lt"/>
              </a:rPr>
              <a:t>Morin proposait « sept problèmes fondamentaux, d’autant plus nécessaires à enseigner qu’ils demeurent totalement ignorés ou oubliés » (Morin, 2000, p. 7</a:t>
            </a:r>
            <a:r>
              <a:rPr lang="fr-FR" sz="1800" b="0" dirty="0" smtClean="0">
                <a:latin typeface="+mn-lt"/>
              </a:rPr>
              <a:t>) :</a:t>
            </a:r>
          </a:p>
          <a:p>
            <a:pPr marL="1028700" lvl="1">
              <a:buClrTx/>
              <a:buFont typeface="Wingdings" pitchFamily="2" charset="2"/>
              <a:buChar char="v"/>
            </a:pPr>
            <a:r>
              <a:rPr lang="fr-FR" sz="1800" b="0" dirty="0" smtClean="0">
                <a:latin typeface="+mn-lt"/>
              </a:rPr>
              <a:t>les </a:t>
            </a:r>
            <a:r>
              <a:rPr lang="fr-FR" sz="1800" b="0" dirty="0">
                <a:latin typeface="+mn-lt"/>
              </a:rPr>
              <a:t>cécités de la connaissance, </a:t>
            </a:r>
            <a:endParaRPr lang="fr-FR" sz="1800" b="0" dirty="0" smtClean="0">
              <a:latin typeface="+mn-lt"/>
            </a:endParaRPr>
          </a:p>
          <a:p>
            <a:pPr marL="1028700" lvl="1">
              <a:buClrTx/>
              <a:buFont typeface="Wingdings" pitchFamily="2" charset="2"/>
              <a:buChar char="v"/>
            </a:pPr>
            <a:r>
              <a:rPr lang="fr-FR" sz="1800" b="0" dirty="0" smtClean="0">
                <a:latin typeface="+mn-lt"/>
              </a:rPr>
              <a:t>la </a:t>
            </a:r>
            <a:r>
              <a:rPr lang="fr-FR" sz="1800" b="0" dirty="0">
                <a:latin typeface="+mn-lt"/>
              </a:rPr>
              <a:t>condition humaine, </a:t>
            </a:r>
            <a:endParaRPr lang="fr-FR" sz="1800" b="0" dirty="0" smtClean="0">
              <a:latin typeface="+mn-lt"/>
            </a:endParaRPr>
          </a:p>
          <a:p>
            <a:pPr marL="1028700" lvl="1">
              <a:buClrTx/>
              <a:buFont typeface="Wingdings" pitchFamily="2" charset="2"/>
              <a:buChar char="v"/>
            </a:pPr>
            <a:r>
              <a:rPr lang="fr-FR" sz="1800" b="0" dirty="0" smtClean="0">
                <a:latin typeface="+mn-lt"/>
              </a:rPr>
              <a:t>les </a:t>
            </a:r>
            <a:r>
              <a:rPr lang="fr-FR" sz="1800" b="0" dirty="0">
                <a:latin typeface="+mn-lt"/>
              </a:rPr>
              <a:t>principes d’une connaissance pertinente, </a:t>
            </a:r>
            <a:endParaRPr lang="fr-FR" sz="1800" b="0" dirty="0" smtClean="0">
              <a:latin typeface="+mn-lt"/>
            </a:endParaRPr>
          </a:p>
          <a:p>
            <a:pPr marL="1028700" lvl="1">
              <a:buClrTx/>
              <a:buFont typeface="Wingdings" pitchFamily="2" charset="2"/>
              <a:buChar char="v"/>
            </a:pPr>
            <a:r>
              <a:rPr lang="fr-FR" sz="1800" b="0" dirty="0" smtClean="0">
                <a:latin typeface="+mn-lt"/>
              </a:rPr>
              <a:t>l’identité </a:t>
            </a:r>
            <a:r>
              <a:rPr lang="fr-FR" sz="1800" b="0" dirty="0">
                <a:latin typeface="+mn-lt"/>
              </a:rPr>
              <a:t>terrienne, </a:t>
            </a:r>
            <a:endParaRPr lang="fr-FR" sz="1800" dirty="0">
              <a:latin typeface="+mn-lt"/>
            </a:endParaRPr>
          </a:p>
          <a:p>
            <a:pPr marL="1028700" lvl="1">
              <a:buClrTx/>
              <a:buFont typeface="Wingdings" pitchFamily="2" charset="2"/>
              <a:buChar char="v"/>
            </a:pPr>
            <a:r>
              <a:rPr lang="fr-FR" sz="1800" b="1" dirty="0" smtClean="0">
                <a:solidFill>
                  <a:srgbClr val="FF0000"/>
                </a:solidFill>
                <a:latin typeface="+mn-lt"/>
              </a:rPr>
              <a:t>Affronter </a:t>
            </a:r>
            <a:r>
              <a:rPr lang="fr-FR" sz="1800" b="1" dirty="0">
                <a:solidFill>
                  <a:srgbClr val="FF0000"/>
                </a:solidFill>
                <a:latin typeface="+mn-lt"/>
              </a:rPr>
              <a:t>les incertitudes </a:t>
            </a:r>
            <a:endParaRPr lang="fr-FR" sz="1800" b="1" dirty="0" smtClean="0">
              <a:solidFill>
                <a:srgbClr val="FF0000"/>
              </a:solidFill>
              <a:latin typeface="+mn-lt"/>
            </a:endParaRPr>
          </a:p>
          <a:p>
            <a:pPr marL="1028700" lvl="1">
              <a:buClrTx/>
              <a:buFont typeface="Wingdings" pitchFamily="2" charset="2"/>
              <a:buChar char="v"/>
            </a:pPr>
            <a:r>
              <a:rPr lang="fr-FR" sz="1800" b="0" dirty="0" smtClean="0">
                <a:latin typeface="+mn-lt"/>
              </a:rPr>
              <a:t>la </a:t>
            </a:r>
            <a:r>
              <a:rPr lang="fr-FR" sz="1800" b="0" dirty="0" smtClean="0">
                <a:latin typeface="+mn-lt"/>
              </a:rPr>
              <a:t>compréhension</a:t>
            </a:r>
          </a:p>
          <a:p>
            <a:pPr marL="1028700" lvl="1">
              <a:buClrTx/>
              <a:buFont typeface="Wingdings" pitchFamily="2" charset="2"/>
              <a:buChar char="v"/>
            </a:pPr>
            <a:r>
              <a:rPr lang="fr-FR" sz="1800" b="0" dirty="0" smtClean="0">
                <a:latin typeface="+mn-lt"/>
              </a:rPr>
              <a:t>l’éthique </a:t>
            </a:r>
            <a:r>
              <a:rPr lang="fr-FR" sz="1800" b="0" dirty="0">
                <a:latin typeface="+mn-lt"/>
              </a:rPr>
              <a:t>du genre </a:t>
            </a:r>
            <a:r>
              <a:rPr lang="fr-FR" sz="1800" b="0" dirty="0" smtClean="0">
                <a:latin typeface="+mn-lt"/>
              </a:rPr>
              <a:t>humain</a:t>
            </a:r>
          </a:p>
          <a:p>
            <a:pPr marL="285750" lvl="1">
              <a:buClrTx/>
              <a:buFont typeface="Wingdings" pitchFamily="2" charset="2"/>
              <a:buChar char="q"/>
            </a:pPr>
            <a:endParaRPr lang="fr-FR" sz="800" dirty="0" smtClean="0">
              <a:latin typeface="+mn-lt"/>
            </a:endParaRPr>
          </a:p>
          <a:p>
            <a:pPr marL="285750" lvl="1">
              <a:buClrTx/>
              <a:buFont typeface="Wingdings" pitchFamily="2" charset="2"/>
              <a:buChar char="q"/>
            </a:pPr>
            <a:r>
              <a:rPr lang="fr-FR" sz="1800" dirty="0" smtClean="0">
                <a:latin typeface="+mn-lt"/>
              </a:rPr>
              <a:t>Les </a:t>
            </a:r>
            <a:r>
              <a:rPr lang="fr-FR" sz="1800" dirty="0">
                <a:latin typeface="+mn-lt"/>
              </a:rPr>
              <a:t>sept savoirs </a:t>
            </a:r>
            <a:r>
              <a:rPr lang="fr-FR" sz="1800" dirty="0" err="1">
                <a:latin typeface="+mn-lt"/>
              </a:rPr>
              <a:t>moriniens</a:t>
            </a:r>
            <a:r>
              <a:rPr lang="fr-FR" sz="1800" dirty="0">
                <a:latin typeface="+mn-lt"/>
              </a:rPr>
              <a:t> ne sont </a:t>
            </a:r>
            <a:r>
              <a:rPr lang="fr-FR" sz="1800" dirty="0" smtClean="0">
                <a:latin typeface="+mn-lt"/>
              </a:rPr>
              <a:t>pas </a:t>
            </a:r>
            <a:r>
              <a:rPr lang="fr-FR" sz="1800" dirty="0">
                <a:latin typeface="+mn-lt"/>
              </a:rPr>
              <a:t>pris en considération par le système éducatif français (Morin, Lettre ouverte au journal Le Monde, 1/1/2013). </a:t>
            </a:r>
          </a:p>
          <a:p>
            <a:pPr marL="285750" indent="-285750">
              <a:buFont typeface="Wingdings" pitchFamily="2" charset="2"/>
              <a:buChar char="q"/>
            </a:pPr>
            <a:endParaRPr lang="fr-FR" sz="1000" b="0" dirty="0" smtClean="0">
              <a:latin typeface="+mn-lt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fr-FR" sz="1800" b="0" dirty="0" smtClean="0">
                <a:latin typeface="+mn-lt"/>
              </a:rPr>
              <a:t>Qu’est-ce que l’incertitude ?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800" b="0" dirty="0" smtClean="0">
                <a:latin typeface="+mn-lt"/>
              </a:rPr>
              <a:t>Peut-on </a:t>
            </a:r>
            <a:r>
              <a:rPr lang="fr-FR" sz="1800" b="0" dirty="0">
                <a:latin typeface="+mn-lt"/>
              </a:rPr>
              <a:t>apprendre à affronter les incertitudes à l’école primaire ? </a:t>
            </a:r>
          </a:p>
          <a:p>
            <a:pPr marL="285750" indent="-285750">
              <a:buFont typeface="Wingdings" pitchFamily="2" charset="2"/>
              <a:buChar char="q"/>
            </a:pPr>
            <a:endParaRPr lang="fr-FR" sz="1800" b="0" dirty="0">
              <a:latin typeface="+mn-lt"/>
            </a:endParaRPr>
          </a:p>
          <a:p>
            <a:endParaRPr lang="fr-FR" sz="18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Verdana" pitchFamily="34" charset="0"/>
                <a:cs typeface="Verdana" pitchFamily="34" charset="0"/>
              </a:rPr>
              <a:t>Qu’est-ce que l’incertitude ?</a:t>
            </a:r>
          </a:p>
        </p:txBody>
      </p:sp>
      <p:sp>
        <p:nvSpPr>
          <p:cNvPr id="1433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B9A2809-EA1B-43AC-AC39-B8F45DBCA781}" type="datetime1">
              <a:rPr lang="fr-FR">
                <a:solidFill>
                  <a:schemeClr val="bg2"/>
                </a:solidFill>
                <a:latin typeface="Verdana" pitchFamily="34" charset="0"/>
              </a:rPr>
              <a:pPr eaLnBrk="1" hangingPunct="1"/>
              <a:t>16/06/2014</a:t>
            </a:fld>
            <a:endParaRPr lang="fr-FR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434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0C60ED7-B164-49C6-AFD0-4CDD36805F51}" type="slidenum">
              <a:rPr lang="fr-FR">
                <a:solidFill>
                  <a:schemeClr val="bg1"/>
                </a:solidFill>
                <a:latin typeface="Verdana" pitchFamily="34" charset="0"/>
              </a:rPr>
              <a:pPr eaLnBrk="1" hangingPunct="1"/>
              <a:t>3</a:t>
            </a:fld>
            <a:endParaRPr lang="fr-FR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12558"/>
            <a:ext cx="8229600" cy="4525963"/>
          </a:xfrm>
        </p:spPr>
        <p:txBody>
          <a:bodyPr/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fr-FR" sz="1800" b="0" dirty="0" smtClean="0">
                <a:latin typeface="+mn-lt"/>
              </a:rPr>
              <a:t>Pour E. Morin, l’incertitude </a:t>
            </a:r>
            <a:r>
              <a:rPr lang="fr-FR" sz="1800" b="0" dirty="0">
                <a:latin typeface="+mn-lt"/>
              </a:rPr>
              <a:t>caractérise </a:t>
            </a:r>
            <a:r>
              <a:rPr lang="fr-FR" sz="1800" b="0" dirty="0" smtClean="0">
                <a:latin typeface="+mn-lt"/>
              </a:rPr>
              <a:t>la connaissance, le réel et l’action.</a:t>
            </a:r>
            <a:endParaRPr lang="fr-FR" sz="1800" b="0" dirty="0">
              <a:latin typeface="+mn-lt"/>
            </a:endParaRPr>
          </a:p>
          <a:p>
            <a:pPr algn="just"/>
            <a:endParaRPr lang="fr-FR" sz="1800" b="0" dirty="0" smtClean="0">
              <a:latin typeface="+mn-lt"/>
            </a:endParaRPr>
          </a:p>
          <a:p>
            <a:pPr marL="285750" lvl="1" algn="just">
              <a:buClrTx/>
              <a:buFont typeface="Wingdings" pitchFamily="2" charset="2"/>
              <a:buChar char="q"/>
            </a:pPr>
            <a:r>
              <a:rPr lang="fr-FR" sz="2000" dirty="0" smtClean="0">
                <a:latin typeface="+mn-lt"/>
              </a:rPr>
              <a:t>Mais qu’est-ce que l’incertitude ?</a:t>
            </a:r>
          </a:p>
          <a:p>
            <a:pPr marL="285750" lvl="1" algn="just">
              <a:buClrTx/>
              <a:buFont typeface="Wingdings" pitchFamily="2" charset="2"/>
              <a:buChar char="q"/>
            </a:pPr>
            <a:endParaRPr lang="fr-FR" sz="2000" dirty="0" smtClean="0">
              <a:latin typeface="+mn-lt"/>
            </a:endParaRPr>
          </a:p>
          <a:p>
            <a:pPr marL="285750" lvl="1" algn="just">
              <a:buClrTx/>
              <a:buFont typeface="Wingdings" pitchFamily="2" charset="2"/>
              <a:buChar char="q"/>
            </a:pPr>
            <a:r>
              <a:rPr lang="fr-FR" sz="2000" dirty="0" smtClean="0">
                <a:latin typeface="+mn-lt"/>
              </a:rPr>
              <a:t>Nous retiendrons </a:t>
            </a:r>
            <a:r>
              <a:rPr lang="fr-FR" sz="2000" b="1" dirty="0">
                <a:latin typeface="+mn-lt"/>
              </a:rPr>
              <a:t>6 dimensions de </a:t>
            </a:r>
            <a:r>
              <a:rPr lang="fr-FR" sz="2000" b="1" dirty="0" smtClean="0">
                <a:latin typeface="+mn-lt"/>
              </a:rPr>
              <a:t>l’incertitude</a:t>
            </a:r>
            <a:r>
              <a:rPr lang="fr-FR" sz="2000" dirty="0" smtClean="0">
                <a:latin typeface="+mn-lt"/>
              </a:rPr>
              <a:t> </a:t>
            </a:r>
            <a:r>
              <a:rPr lang="fr-FR" sz="2000" dirty="0">
                <a:latin typeface="+mn-lt"/>
              </a:rPr>
              <a:t>: </a:t>
            </a:r>
            <a:endParaRPr lang="fr-FR" sz="2000" dirty="0" smtClean="0">
              <a:latin typeface="+mn-lt"/>
            </a:endParaRPr>
          </a:p>
          <a:p>
            <a:pPr marL="800100" lvl="2" indent="-342900" algn="just">
              <a:buClrTx/>
              <a:buFont typeface="Wingdings" pitchFamily="2" charset="2"/>
              <a:buChar char="§"/>
            </a:pPr>
            <a:r>
              <a:rPr lang="fr-FR" sz="2000" b="1" dirty="0" smtClean="0">
                <a:solidFill>
                  <a:srgbClr val="FF0000"/>
                </a:solidFill>
                <a:latin typeface="+mn-lt"/>
              </a:rPr>
              <a:t>l’Indéterminé</a:t>
            </a:r>
          </a:p>
          <a:p>
            <a:pPr marL="800100" lvl="2" indent="-342900" algn="just">
              <a:buClrTx/>
              <a:buFont typeface="Wingdings" pitchFamily="2" charset="2"/>
              <a:buChar char="§"/>
            </a:pPr>
            <a:r>
              <a:rPr lang="fr-FR" sz="2000" b="1" dirty="0" smtClean="0">
                <a:solidFill>
                  <a:srgbClr val="FF0000"/>
                </a:solidFill>
                <a:latin typeface="+mn-lt"/>
              </a:rPr>
              <a:t>le Douteux</a:t>
            </a:r>
          </a:p>
          <a:p>
            <a:pPr marL="800100" lvl="2" indent="-342900" algn="just">
              <a:buClrTx/>
              <a:buFont typeface="Wingdings" pitchFamily="2" charset="2"/>
              <a:buChar char="§"/>
            </a:pPr>
            <a:r>
              <a:rPr lang="fr-FR" sz="2000" b="1" dirty="0" smtClean="0">
                <a:solidFill>
                  <a:srgbClr val="FF0000"/>
                </a:solidFill>
                <a:latin typeface="+mn-lt"/>
              </a:rPr>
              <a:t>l’Aléatoire</a:t>
            </a:r>
          </a:p>
          <a:p>
            <a:pPr marL="800100" lvl="2" indent="-342900" algn="just">
              <a:buClrTx/>
              <a:buFont typeface="Wingdings" pitchFamily="2" charset="2"/>
              <a:buChar char="§"/>
            </a:pPr>
            <a:r>
              <a:rPr lang="fr-FR" sz="2000" b="1" dirty="0" smtClean="0">
                <a:solidFill>
                  <a:srgbClr val="FF0000"/>
                </a:solidFill>
                <a:latin typeface="+mn-lt"/>
              </a:rPr>
              <a:t>le Changeant </a:t>
            </a:r>
          </a:p>
          <a:p>
            <a:pPr marL="800100" lvl="2" indent="-342900" algn="just">
              <a:buClrTx/>
              <a:buFont typeface="Wingdings" pitchFamily="2" charset="2"/>
              <a:buChar char="§"/>
            </a:pPr>
            <a:r>
              <a:rPr lang="fr-FR" sz="2000" b="1" dirty="0" smtClean="0">
                <a:solidFill>
                  <a:srgbClr val="FF0000"/>
                </a:solidFill>
                <a:latin typeface="+mn-lt"/>
              </a:rPr>
              <a:t>le Problématique </a:t>
            </a:r>
          </a:p>
          <a:p>
            <a:pPr marL="800100" lvl="2" indent="-342900" algn="just">
              <a:buClrTx/>
              <a:buFont typeface="Wingdings" pitchFamily="2" charset="2"/>
              <a:buChar char="§"/>
            </a:pPr>
            <a:r>
              <a:rPr lang="fr-FR" sz="2000" b="1" dirty="0" smtClean="0">
                <a:solidFill>
                  <a:srgbClr val="FF0000"/>
                </a:solidFill>
                <a:latin typeface="+mn-lt"/>
              </a:rPr>
              <a:t>l’Inconnu</a:t>
            </a:r>
            <a:endParaRPr lang="fr-FR" sz="2000" dirty="0">
              <a:latin typeface="+mn-lt"/>
            </a:endParaRPr>
          </a:p>
          <a:p>
            <a:pPr algn="just"/>
            <a:endParaRPr lang="fr-FR" sz="18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129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i="1" dirty="0" smtClean="0"/>
              <a:t>1. L’indéterminé</a:t>
            </a:r>
            <a:r>
              <a:rPr lang="fr-FR" dirty="0" smtClean="0"/>
              <a:t> :</a:t>
            </a:r>
            <a:endParaRPr lang="fr-FR" dirty="0"/>
          </a:p>
        </p:txBody>
      </p:sp>
      <p:sp>
        <p:nvSpPr>
          <p:cNvPr id="1433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B9A2809-EA1B-43AC-AC39-B8F45DBCA781}" type="datetime1">
              <a:rPr lang="fr-FR">
                <a:solidFill>
                  <a:schemeClr val="bg2"/>
                </a:solidFill>
                <a:latin typeface="Verdana" pitchFamily="34" charset="0"/>
              </a:rPr>
              <a:pPr eaLnBrk="1" hangingPunct="1"/>
              <a:t>16/06/2014</a:t>
            </a:fld>
            <a:endParaRPr lang="fr-FR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434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0C60ED7-B164-49C6-AFD0-4CDD36805F51}" type="slidenum">
              <a:rPr lang="fr-FR">
                <a:solidFill>
                  <a:schemeClr val="bg1"/>
                </a:solidFill>
                <a:latin typeface="Verdana" pitchFamily="34" charset="0"/>
              </a:rPr>
              <a:pPr eaLnBrk="1" hangingPunct="1"/>
              <a:t>4</a:t>
            </a:fld>
            <a:endParaRPr lang="fr-FR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321118"/>
            <a:ext cx="8229600" cy="4525963"/>
          </a:xfrm>
        </p:spPr>
        <p:txBody>
          <a:bodyPr/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fr-FR" sz="1800" b="0" dirty="0" smtClean="0">
                <a:latin typeface="+mn-lt"/>
              </a:rPr>
              <a:t>S’oppose au </a:t>
            </a:r>
            <a:r>
              <a:rPr lang="fr-FR" sz="1800" b="0" dirty="0">
                <a:latin typeface="+mn-lt"/>
              </a:rPr>
              <a:t>déterminisme : </a:t>
            </a:r>
            <a:r>
              <a:rPr lang="fr-FR" sz="1800" b="0" dirty="0" smtClean="0">
                <a:latin typeface="+mn-lt"/>
              </a:rPr>
              <a:t>certaines </a:t>
            </a:r>
            <a:r>
              <a:rPr lang="fr-FR" sz="1800" b="0" dirty="0">
                <a:latin typeface="+mn-lt"/>
              </a:rPr>
              <a:t>conditions étant connues exactement, les faits qui s’ensuivront peuvent être prévus avec une certitude et une exactitude rigoureuses </a:t>
            </a:r>
            <a:r>
              <a:rPr lang="fr-FR" sz="1800" b="0" dirty="0" smtClean="0">
                <a:latin typeface="+mn-lt"/>
              </a:rPr>
              <a:t>(causalité nécessaire, prévisibilité</a:t>
            </a:r>
            <a:r>
              <a:rPr lang="fr-FR" sz="1800" b="0" dirty="0">
                <a:latin typeface="+mn-lt"/>
              </a:rPr>
              <a:t>). </a:t>
            </a:r>
            <a:endParaRPr lang="fr-FR" sz="1800" b="0" dirty="0" smtClean="0">
              <a:latin typeface="+mn-lt"/>
            </a:endParaRPr>
          </a:p>
          <a:p>
            <a:pPr algn="just"/>
            <a:endParaRPr lang="fr-FR" sz="1800" b="0" dirty="0">
              <a:latin typeface="+mn-lt"/>
            </a:endParaRPr>
          </a:p>
          <a:p>
            <a:pPr marL="285750" lvl="1" algn="just">
              <a:buClrTx/>
              <a:buFont typeface="Wingdings" pitchFamily="2" charset="2"/>
              <a:buChar char="q"/>
            </a:pPr>
            <a:endParaRPr lang="fr-FR" sz="600" dirty="0" smtClean="0">
              <a:latin typeface="+mn-lt"/>
            </a:endParaRPr>
          </a:p>
          <a:p>
            <a:pPr marL="342900" lvl="2" indent="-342900" algn="just">
              <a:buClrTx/>
              <a:buFont typeface="+mj-lt"/>
              <a:buAutoNum type="arabicPeriod"/>
            </a:pPr>
            <a:r>
              <a:rPr lang="fr-FR" sz="1800" dirty="0">
                <a:latin typeface="+mn-lt"/>
              </a:rPr>
              <a:t>L</a:t>
            </a:r>
            <a:r>
              <a:rPr lang="fr-FR" sz="1800" b="0" dirty="0" smtClean="0">
                <a:solidFill>
                  <a:srgbClr val="FF0000"/>
                </a:solidFill>
                <a:latin typeface="+mn-lt"/>
              </a:rPr>
              <a:t>’indéterminisme </a:t>
            </a:r>
            <a:r>
              <a:rPr lang="fr-FR" sz="1800" dirty="0">
                <a:solidFill>
                  <a:srgbClr val="FF0000"/>
                </a:solidFill>
                <a:latin typeface="+mn-lt"/>
              </a:rPr>
              <a:t>objectif </a:t>
            </a:r>
            <a:r>
              <a:rPr lang="fr-FR" sz="1800" dirty="0">
                <a:latin typeface="+mn-lt"/>
              </a:rPr>
              <a:t>(choses non soumises au principe de causalité) :</a:t>
            </a:r>
          </a:p>
          <a:p>
            <a:pPr marL="1085850" lvl="1" indent="-342900" algn="just">
              <a:buClrTx/>
              <a:buFont typeface="Wingdings" pitchFamily="2" charset="2"/>
              <a:buChar char="Ø"/>
            </a:pPr>
            <a:r>
              <a:rPr lang="fr-FR" sz="1800" b="0" dirty="0" smtClean="0">
                <a:latin typeface="+mn-lt"/>
              </a:rPr>
              <a:t>le </a:t>
            </a:r>
            <a:r>
              <a:rPr lang="fr-FR" sz="1800" b="0" dirty="0">
                <a:latin typeface="+mn-lt"/>
              </a:rPr>
              <a:t>principe d’indétermination d’Heisenberg (1927) : </a:t>
            </a:r>
            <a:r>
              <a:rPr lang="fr-FR" sz="1800" b="0" dirty="0" smtClean="0">
                <a:latin typeface="+mn-lt"/>
              </a:rPr>
              <a:t>pour </a:t>
            </a:r>
            <a:r>
              <a:rPr lang="fr-FR" sz="1800" b="0" dirty="0">
                <a:latin typeface="+mn-lt"/>
              </a:rPr>
              <a:t>une particule massive donnée, on ne peut pas connaître simultanément sa position et sa </a:t>
            </a:r>
            <a:r>
              <a:rPr lang="fr-FR" sz="1800" b="0" dirty="0" smtClean="0">
                <a:latin typeface="+mn-lt"/>
              </a:rPr>
              <a:t>vitesse (dualité onde-corpuscule).</a:t>
            </a:r>
            <a:endParaRPr lang="fr-FR" sz="1800" dirty="0">
              <a:latin typeface="+mn-lt"/>
            </a:endParaRPr>
          </a:p>
          <a:p>
            <a:pPr marL="1085850" lvl="1" indent="-342900" algn="just">
              <a:buClrTx/>
              <a:buFont typeface="Wingdings" pitchFamily="2" charset="2"/>
              <a:buChar char="Ø"/>
            </a:pPr>
            <a:r>
              <a:rPr lang="fr-FR" sz="1800" b="0" dirty="0" smtClean="0">
                <a:latin typeface="+mn-lt"/>
              </a:rPr>
              <a:t>les </a:t>
            </a:r>
            <a:r>
              <a:rPr lang="fr-FR" sz="1800" b="0" dirty="0">
                <a:latin typeface="+mn-lt"/>
              </a:rPr>
              <a:t>existentialistes </a:t>
            </a:r>
            <a:r>
              <a:rPr lang="fr-FR" sz="1800" b="0" dirty="0" smtClean="0">
                <a:latin typeface="+mn-lt"/>
              </a:rPr>
              <a:t>sartriens contestent </a:t>
            </a:r>
            <a:r>
              <a:rPr lang="fr-FR" sz="1800" b="0" dirty="0">
                <a:latin typeface="+mn-lt"/>
              </a:rPr>
              <a:t>le déterminisme objectif du psychisme </a:t>
            </a:r>
            <a:r>
              <a:rPr lang="fr-FR" sz="1800" b="0" dirty="0" smtClean="0">
                <a:latin typeface="+mn-lt"/>
              </a:rPr>
              <a:t>: l’homme </a:t>
            </a:r>
            <a:r>
              <a:rPr lang="fr-FR" sz="1800" b="0" dirty="0">
                <a:latin typeface="+mn-lt"/>
              </a:rPr>
              <a:t>n’est pas déterminé </a:t>
            </a:r>
            <a:r>
              <a:rPr lang="fr-FR" sz="1800" b="0" i="1" dirty="0">
                <a:latin typeface="+mn-lt"/>
              </a:rPr>
              <a:t>a priori</a:t>
            </a:r>
            <a:r>
              <a:rPr lang="fr-FR" sz="1800" b="0" dirty="0">
                <a:latin typeface="+mn-lt"/>
              </a:rPr>
              <a:t> puisqu’il se construit tout au long de sa vie par ses actions. </a:t>
            </a:r>
            <a:endParaRPr lang="fr-FR" sz="1800" b="0" dirty="0" smtClean="0">
              <a:latin typeface="+mn-lt"/>
            </a:endParaRPr>
          </a:p>
          <a:p>
            <a:pPr lvl="1" indent="0" algn="just">
              <a:buClrTx/>
              <a:buNone/>
            </a:pPr>
            <a:endParaRPr lang="fr-FR" sz="1050" b="0" dirty="0" smtClean="0">
              <a:latin typeface="+mn-lt"/>
            </a:endParaRPr>
          </a:p>
          <a:p>
            <a:pPr marL="342900" lvl="1" indent="-342900" algn="just">
              <a:buClrTx/>
              <a:buFont typeface="+mj-lt"/>
              <a:buAutoNum type="arabicPeriod" startAt="2"/>
            </a:pPr>
            <a:r>
              <a:rPr lang="fr-FR" sz="1800" dirty="0">
                <a:latin typeface="+mn-lt"/>
              </a:rPr>
              <a:t>L</a:t>
            </a:r>
            <a:r>
              <a:rPr lang="fr-FR" sz="1800" dirty="0" smtClean="0">
                <a:solidFill>
                  <a:srgbClr val="FF0000"/>
                </a:solidFill>
                <a:latin typeface="+mn-lt"/>
              </a:rPr>
              <a:t>’indéterminisme subjectif</a:t>
            </a:r>
            <a:r>
              <a:rPr lang="fr-FR" sz="1800" dirty="0" smtClean="0">
                <a:latin typeface="+mn-lt"/>
              </a:rPr>
              <a:t> </a:t>
            </a:r>
            <a:r>
              <a:rPr lang="fr-FR" sz="1800" dirty="0">
                <a:latin typeface="+mn-lt"/>
              </a:rPr>
              <a:t>(limite de nos connaissances)</a:t>
            </a:r>
            <a:r>
              <a:rPr lang="fr-FR" sz="1800" dirty="0" smtClean="0">
                <a:latin typeface="+mn-lt"/>
              </a:rPr>
              <a:t>:</a:t>
            </a:r>
            <a:endParaRPr lang="fr-FR" sz="1800" dirty="0">
              <a:latin typeface="+mn-lt"/>
            </a:endParaRPr>
          </a:p>
          <a:p>
            <a:pPr marL="1085850" lvl="1" indent="-342900" algn="just">
              <a:buClrTx/>
              <a:buFont typeface="Wingdings" pitchFamily="2" charset="2"/>
              <a:buChar char="Ø"/>
            </a:pPr>
            <a:r>
              <a:rPr lang="fr-FR" sz="1800" dirty="0">
                <a:latin typeface="+mn-lt"/>
              </a:rPr>
              <a:t>les limites de la connaissance sont connues depuis </a:t>
            </a:r>
            <a:r>
              <a:rPr lang="fr-FR" sz="1800" dirty="0" smtClean="0">
                <a:latin typeface="+mn-lt"/>
              </a:rPr>
              <a:t>la </a:t>
            </a:r>
            <a:r>
              <a:rPr lang="fr-FR" sz="1800" dirty="0">
                <a:latin typeface="+mn-lt"/>
              </a:rPr>
              <a:t>Grèce antique.</a:t>
            </a:r>
          </a:p>
          <a:p>
            <a:pPr algn="just"/>
            <a:endParaRPr lang="fr-FR" sz="18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725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i="1" dirty="0" smtClean="0"/>
              <a:t>2. Le Douteux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1433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B9A2809-EA1B-43AC-AC39-B8F45DBCA781}" type="datetime1">
              <a:rPr lang="fr-FR">
                <a:solidFill>
                  <a:schemeClr val="bg2"/>
                </a:solidFill>
                <a:latin typeface="Verdana" pitchFamily="34" charset="0"/>
              </a:rPr>
              <a:pPr eaLnBrk="1" hangingPunct="1"/>
              <a:t>16/06/2014</a:t>
            </a:fld>
            <a:endParaRPr lang="fr-FR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434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0C60ED7-B164-49C6-AFD0-4CDD36805F51}" type="slidenum">
              <a:rPr lang="fr-FR">
                <a:solidFill>
                  <a:schemeClr val="bg1"/>
                </a:solidFill>
                <a:latin typeface="Verdana" pitchFamily="34" charset="0"/>
              </a:rPr>
              <a:pPr eaLnBrk="1" hangingPunct="1"/>
              <a:t>5</a:t>
            </a:fld>
            <a:endParaRPr lang="fr-FR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321118"/>
            <a:ext cx="8229600" cy="4525963"/>
          </a:xfrm>
        </p:spPr>
        <p:txBody>
          <a:bodyPr/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fr-FR" sz="1800" b="0" dirty="0" smtClean="0">
                <a:solidFill>
                  <a:srgbClr val="FF0000"/>
                </a:solidFill>
                <a:latin typeface="+mn-lt"/>
              </a:rPr>
              <a:t>Doute sceptique </a:t>
            </a:r>
            <a:r>
              <a:rPr lang="fr-FR" sz="1800" b="0" dirty="0" smtClean="0">
                <a:latin typeface="+mn-lt"/>
              </a:rPr>
              <a:t>:</a:t>
            </a:r>
          </a:p>
          <a:p>
            <a:pPr marL="1028700" lvl="1" algn="just">
              <a:buClrTx/>
              <a:buFont typeface="Wingdings" pitchFamily="2" charset="2"/>
              <a:buChar char="v"/>
            </a:pPr>
            <a:r>
              <a:rPr lang="fr-FR" sz="1800" b="0" dirty="0" smtClean="0">
                <a:latin typeface="+mn-lt"/>
              </a:rPr>
              <a:t>Néo-académiciens sceptiques  ≠ Stoïciens </a:t>
            </a:r>
          </a:p>
          <a:p>
            <a:pPr marL="1028700" lvl="1" algn="just">
              <a:buClrTx/>
              <a:buFont typeface="Wingdings" pitchFamily="2" charset="2"/>
              <a:buChar char="v"/>
            </a:pPr>
            <a:r>
              <a:rPr lang="fr-FR" sz="1800" dirty="0" smtClean="0">
                <a:latin typeface="+mn-lt"/>
              </a:rPr>
              <a:t>O</a:t>
            </a:r>
            <a:r>
              <a:rPr lang="fr-FR" sz="1800" b="0" dirty="0" smtClean="0">
                <a:latin typeface="+mn-lt"/>
              </a:rPr>
              <a:t>n </a:t>
            </a:r>
            <a:r>
              <a:rPr lang="fr-FR" sz="1800" b="0" dirty="0">
                <a:latin typeface="+mn-lt"/>
              </a:rPr>
              <a:t>doit </a:t>
            </a:r>
            <a:r>
              <a:rPr lang="fr-FR" sz="1800" b="0" dirty="0" smtClean="0">
                <a:latin typeface="+mn-lt"/>
              </a:rPr>
              <a:t>douter </a:t>
            </a:r>
            <a:r>
              <a:rPr lang="fr-FR" sz="1800" b="0" dirty="0">
                <a:latin typeface="+mn-lt"/>
              </a:rPr>
              <a:t>de </a:t>
            </a:r>
            <a:r>
              <a:rPr lang="fr-FR" sz="1800" b="0" dirty="0" smtClean="0">
                <a:latin typeface="+mn-lt"/>
              </a:rPr>
              <a:t>tout, puisqu’il </a:t>
            </a:r>
            <a:r>
              <a:rPr lang="fr-FR" sz="1800" b="0" dirty="0">
                <a:latin typeface="+mn-lt"/>
              </a:rPr>
              <a:t>n’existe rien qui puisse être </a:t>
            </a:r>
            <a:r>
              <a:rPr lang="fr-FR" sz="1800" b="0" dirty="0" smtClean="0">
                <a:latin typeface="+mn-lt"/>
              </a:rPr>
              <a:t>connu. </a:t>
            </a:r>
          </a:p>
          <a:p>
            <a:pPr marL="1028700" lvl="1" algn="just">
              <a:buClrTx/>
              <a:buFont typeface="Wingdings" pitchFamily="2" charset="2"/>
              <a:buChar char="v"/>
            </a:pPr>
            <a:r>
              <a:rPr lang="fr-FR" sz="1800" b="0" dirty="0" smtClean="0">
                <a:latin typeface="+mn-lt"/>
              </a:rPr>
              <a:t>La </a:t>
            </a:r>
            <a:r>
              <a:rPr lang="fr-FR" sz="1800" b="0" dirty="0">
                <a:latin typeface="+mn-lt"/>
              </a:rPr>
              <a:t>seule attitude cohérente est </a:t>
            </a:r>
            <a:r>
              <a:rPr lang="fr-FR" sz="1800" b="0" dirty="0" smtClean="0">
                <a:latin typeface="+mn-lt"/>
              </a:rPr>
              <a:t>la </a:t>
            </a:r>
            <a:r>
              <a:rPr lang="fr-FR" sz="1800" b="0" dirty="0">
                <a:latin typeface="+mn-lt"/>
              </a:rPr>
              <a:t>suspension du </a:t>
            </a:r>
            <a:r>
              <a:rPr lang="fr-FR" sz="1800" b="0" dirty="0" smtClean="0">
                <a:latin typeface="+mn-lt"/>
              </a:rPr>
              <a:t>jugement</a:t>
            </a:r>
            <a:r>
              <a:rPr lang="fr-FR" sz="1800" dirty="0" smtClean="0">
                <a:latin typeface="+mn-lt"/>
              </a:rPr>
              <a:t>. </a:t>
            </a:r>
          </a:p>
          <a:p>
            <a:pPr marL="1028700" lvl="1" algn="just">
              <a:buClrTx/>
              <a:buFont typeface="Wingdings" pitchFamily="2" charset="2"/>
              <a:buChar char="v"/>
            </a:pPr>
            <a:r>
              <a:rPr lang="fr-FR" sz="1800" b="0" dirty="0" smtClean="0">
                <a:latin typeface="+mn-lt"/>
              </a:rPr>
              <a:t>Le </a:t>
            </a:r>
            <a:r>
              <a:rPr lang="fr-FR" sz="1800" b="0" dirty="0">
                <a:latin typeface="+mn-lt"/>
              </a:rPr>
              <a:t>doute sceptique est définitif.</a:t>
            </a:r>
          </a:p>
          <a:p>
            <a:pPr marL="285750" lvl="1" algn="just">
              <a:buClrTx/>
              <a:buFont typeface="Wingdings" pitchFamily="2" charset="2"/>
              <a:buChar char="q"/>
            </a:pPr>
            <a:endParaRPr lang="fr-FR" sz="600" dirty="0" smtClean="0">
              <a:latin typeface="+mn-lt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fr-FR" sz="1800" b="0" dirty="0">
                <a:solidFill>
                  <a:srgbClr val="FF0000"/>
                </a:solidFill>
                <a:latin typeface="+mn-lt"/>
              </a:rPr>
              <a:t>Doute cartésien </a:t>
            </a:r>
            <a:r>
              <a:rPr lang="fr-FR" sz="1800" b="0" dirty="0">
                <a:latin typeface="+mn-lt"/>
              </a:rPr>
              <a:t>:</a:t>
            </a:r>
          </a:p>
          <a:p>
            <a:pPr marL="1028700" lvl="1" algn="just">
              <a:buClrTx/>
              <a:buFont typeface="Wingdings" pitchFamily="2" charset="2"/>
              <a:buChar char="v"/>
            </a:pPr>
            <a:r>
              <a:rPr lang="fr-FR" sz="1800" dirty="0" smtClean="0">
                <a:latin typeface="+mn-lt"/>
              </a:rPr>
              <a:t>Doute méthodique</a:t>
            </a:r>
          </a:p>
          <a:p>
            <a:pPr marL="1028700" lvl="1" algn="just">
              <a:buClrTx/>
              <a:buFont typeface="Wingdings" pitchFamily="2" charset="2"/>
              <a:buChar char="v"/>
            </a:pPr>
            <a:r>
              <a:rPr lang="fr-FR" sz="1800" dirty="0">
                <a:latin typeface="+mn-lt"/>
              </a:rPr>
              <a:t>P</a:t>
            </a:r>
            <a:r>
              <a:rPr lang="fr-FR" sz="1800" dirty="0" smtClean="0">
                <a:latin typeface="+mn-lt"/>
              </a:rPr>
              <a:t>our </a:t>
            </a:r>
            <a:r>
              <a:rPr lang="fr-FR" sz="1800" dirty="0">
                <a:latin typeface="+mn-lt"/>
              </a:rPr>
              <a:t>combattre l’incertitude et construire une connaissance fiable et </a:t>
            </a:r>
            <a:r>
              <a:rPr lang="fr-FR" sz="1800" dirty="0" smtClean="0">
                <a:latin typeface="+mn-lt"/>
              </a:rPr>
              <a:t>certaine. </a:t>
            </a:r>
          </a:p>
          <a:p>
            <a:pPr marL="1028700" lvl="1" algn="just">
              <a:buClrTx/>
              <a:buFont typeface="Wingdings" pitchFamily="2" charset="2"/>
              <a:buChar char="v"/>
            </a:pPr>
            <a:r>
              <a:rPr lang="fr-FR" sz="1800" dirty="0" smtClean="0">
                <a:latin typeface="+mn-lt"/>
              </a:rPr>
              <a:t>Etape </a:t>
            </a:r>
            <a:r>
              <a:rPr lang="fr-FR" sz="1800" dirty="0">
                <a:latin typeface="+mn-lt"/>
              </a:rPr>
              <a:t>provisoire qui aboutit à la certitude du Cogito. </a:t>
            </a:r>
            <a:endParaRPr lang="fr-FR" sz="1800" dirty="0" smtClean="0">
              <a:latin typeface="+mn-lt"/>
            </a:endParaRPr>
          </a:p>
          <a:p>
            <a:pPr marL="1028700" lvl="1" algn="just">
              <a:buClrTx/>
              <a:buFont typeface="Wingdings" pitchFamily="2" charset="2"/>
              <a:buChar char="v"/>
            </a:pPr>
            <a:endParaRPr lang="fr-FR" sz="600" dirty="0" smtClean="0">
              <a:latin typeface="+mn-lt"/>
            </a:endParaRPr>
          </a:p>
          <a:p>
            <a:pPr lvl="1" indent="0" algn="just">
              <a:buClrTx/>
              <a:buNone/>
            </a:pPr>
            <a:endParaRPr lang="fr-FR" sz="300" dirty="0">
              <a:latin typeface="+mn-lt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fr-FR" sz="1800" b="0" dirty="0" smtClean="0">
                <a:solidFill>
                  <a:srgbClr val="FF0000"/>
                </a:solidFill>
                <a:latin typeface="+mn-lt"/>
              </a:rPr>
              <a:t>Pour Michel Fabre </a:t>
            </a:r>
            <a:r>
              <a:rPr lang="fr-FR" sz="1800" b="0" dirty="0" smtClean="0">
                <a:latin typeface="+mn-lt"/>
              </a:rPr>
              <a:t>(2011) :</a:t>
            </a:r>
          </a:p>
          <a:p>
            <a:pPr marL="1028700" lvl="1" algn="just">
              <a:buClrTx/>
              <a:buFont typeface="Wingdings" pitchFamily="2" charset="2"/>
              <a:buChar char="v"/>
            </a:pPr>
            <a:r>
              <a:rPr lang="fr-FR" sz="1800" dirty="0">
                <a:latin typeface="+mn-lt"/>
              </a:rPr>
              <a:t>D</a:t>
            </a:r>
            <a:r>
              <a:rPr lang="fr-FR" sz="1800" dirty="0" smtClean="0">
                <a:latin typeface="+mn-lt"/>
              </a:rPr>
              <a:t>outer </a:t>
            </a:r>
            <a:r>
              <a:rPr lang="fr-FR" sz="1800" dirty="0">
                <a:latin typeface="+mn-lt"/>
              </a:rPr>
              <a:t>exige quelques </a:t>
            </a:r>
            <a:r>
              <a:rPr lang="fr-FR" sz="1800" dirty="0" smtClean="0">
                <a:latin typeface="+mn-lt"/>
              </a:rPr>
              <a:t>certitudes</a:t>
            </a:r>
            <a:r>
              <a:rPr lang="fr-FR" sz="1800" dirty="0">
                <a:latin typeface="+mn-lt"/>
              </a:rPr>
              <a:t>.</a:t>
            </a:r>
            <a:endParaRPr lang="fr-FR" sz="1800" dirty="0" smtClean="0">
              <a:latin typeface="+mn-lt"/>
            </a:endParaRPr>
          </a:p>
          <a:p>
            <a:pPr marL="1028700" lvl="1" algn="just">
              <a:buClrTx/>
              <a:buFont typeface="Wingdings" pitchFamily="2" charset="2"/>
              <a:buChar char="v"/>
            </a:pPr>
            <a:r>
              <a:rPr lang="fr-FR" sz="1800" dirty="0" smtClean="0">
                <a:latin typeface="+mn-lt"/>
              </a:rPr>
              <a:t>Dialectique doute / certitude</a:t>
            </a:r>
            <a:r>
              <a:rPr lang="fr-FR" sz="1800" dirty="0">
                <a:latin typeface="+mn-lt"/>
              </a:rPr>
              <a:t>, du </a:t>
            </a:r>
            <a:r>
              <a:rPr lang="fr-FR" sz="1800" dirty="0" smtClean="0">
                <a:latin typeface="+mn-lt"/>
              </a:rPr>
              <a:t>‘en question’ </a:t>
            </a:r>
            <a:r>
              <a:rPr lang="fr-FR" sz="1800" dirty="0">
                <a:latin typeface="+mn-lt"/>
              </a:rPr>
              <a:t>avec le </a:t>
            </a:r>
            <a:r>
              <a:rPr lang="fr-FR" sz="1800" dirty="0" smtClean="0">
                <a:latin typeface="+mn-lt"/>
              </a:rPr>
              <a:t>‘hors question’.</a:t>
            </a:r>
          </a:p>
          <a:p>
            <a:pPr marL="1028700" lvl="1" algn="just">
              <a:buClrTx/>
              <a:buFont typeface="Wingdings" pitchFamily="2" charset="2"/>
              <a:buChar char="v"/>
            </a:pPr>
            <a:r>
              <a:rPr lang="fr-FR" sz="1800" dirty="0">
                <a:latin typeface="+mn-lt"/>
              </a:rPr>
              <a:t>Certitudes provisoires dans un contexte de problématisation donné.</a:t>
            </a:r>
          </a:p>
          <a:p>
            <a:pPr marL="1028700" lvl="1" algn="just">
              <a:buClrTx/>
              <a:buFont typeface="Wingdings" pitchFamily="2" charset="2"/>
              <a:buChar char="v"/>
            </a:pPr>
            <a:r>
              <a:rPr lang="fr-FR" sz="1800" dirty="0" smtClean="0">
                <a:latin typeface="+mn-lt"/>
              </a:rPr>
              <a:t>Doute local et effectif. </a:t>
            </a:r>
          </a:p>
        </p:txBody>
      </p:sp>
    </p:spTree>
    <p:extLst>
      <p:ext uri="{BB962C8B-B14F-4D97-AF65-F5344CB8AC3E}">
        <p14:creationId xmlns:p14="http://schemas.microsoft.com/office/powerpoint/2010/main" val="78216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i="1" dirty="0" smtClean="0"/>
              <a:t>3. L’aléatoire :</a:t>
            </a:r>
            <a:endParaRPr lang="fr-FR" dirty="0"/>
          </a:p>
        </p:txBody>
      </p:sp>
      <p:sp>
        <p:nvSpPr>
          <p:cNvPr id="1433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B9A2809-EA1B-43AC-AC39-B8F45DBCA781}" type="datetime1">
              <a:rPr lang="fr-FR">
                <a:solidFill>
                  <a:schemeClr val="bg2"/>
                </a:solidFill>
                <a:latin typeface="Verdana" pitchFamily="34" charset="0"/>
              </a:rPr>
              <a:pPr eaLnBrk="1" hangingPunct="1"/>
              <a:t>16/06/2014</a:t>
            </a:fld>
            <a:endParaRPr lang="fr-FR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434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0C60ED7-B164-49C6-AFD0-4CDD36805F51}" type="slidenum">
              <a:rPr lang="fr-FR">
                <a:solidFill>
                  <a:schemeClr val="bg1"/>
                </a:solidFill>
                <a:latin typeface="Verdana" pitchFamily="34" charset="0"/>
              </a:rPr>
              <a:pPr eaLnBrk="1" hangingPunct="1"/>
              <a:t>6</a:t>
            </a:fld>
            <a:endParaRPr lang="fr-FR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321118"/>
            <a:ext cx="8229600" cy="4525963"/>
          </a:xfrm>
        </p:spPr>
        <p:txBody>
          <a:bodyPr/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fr-FR" sz="1800" dirty="0" smtClean="0">
                <a:solidFill>
                  <a:srgbClr val="FF0000"/>
                </a:solidFill>
                <a:latin typeface="+mn-lt"/>
              </a:rPr>
              <a:t>En mathématiques, l’aléatoire </a:t>
            </a:r>
            <a:r>
              <a:rPr lang="fr-FR" sz="1800" dirty="0">
                <a:solidFill>
                  <a:srgbClr val="FF0000"/>
                </a:solidFill>
                <a:latin typeface="+mn-lt"/>
              </a:rPr>
              <a:t>se </a:t>
            </a:r>
            <a:r>
              <a:rPr lang="fr-FR" sz="1800" dirty="0" smtClean="0">
                <a:solidFill>
                  <a:srgbClr val="FF0000"/>
                </a:solidFill>
                <a:latin typeface="+mn-lt"/>
              </a:rPr>
              <a:t>calcule : </a:t>
            </a:r>
          </a:p>
          <a:p>
            <a:pPr marL="1028700" lvl="1" algn="just">
              <a:buClrTx/>
              <a:buFont typeface="Wingdings" pitchFamily="2" charset="2"/>
              <a:buChar char="v"/>
            </a:pPr>
            <a:r>
              <a:rPr lang="fr-FR" sz="1800" dirty="0" smtClean="0">
                <a:latin typeface="+mn-lt"/>
              </a:rPr>
              <a:t>XVIII</a:t>
            </a:r>
            <a:r>
              <a:rPr lang="fr-FR" sz="1800" baseline="30000" dirty="0" smtClean="0">
                <a:latin typeface="+mn-lt"/>
              </a:rPr>
              <a:t>ème</a:t>
            </a:r>
            <a:r>
              <a:rPr lang="fr-FR" sz="1800" dirty="0" smtClean="0">
                <a:latin typeface="+mn-lt"/>
              </a:rPr>
              <a:t> siècle : étude des</a:t>
            </a:r>
            <a:r>
              <a:rPr lang="fr-FR" sz="1800" b="0" dirty="0" smtClean="0">
                <a:latin typeface="+mn-lt"/>
              </a:rPr>
              <a:t> </a:t>
            </a:r>
            <a:r>
              <a:rPr lang="fr-FR" sz="1800" b="0" dirty="0">
                <a:latin typeface="+mn-lt"/>
              </a:rPr>
              <a:t>probabilités </a:t>
            </a:r>
            <a:r>
              <a:rPr lang="fr-FR" sz="1800" dirty="0" smtClean="0">
                <a:latin typeface="+mn-lt"/>
              </a:rPr>
              <a:t>et jeux </a:t>
            </a:r>
            <a:r>
              <a:rPr lang="fr-FR" sz="1800" dirty="0">
                <a:latin typeface="+mn-lt"/>
              </a:rPr>
              <a:t>de </a:t>
            </a:r>
            <a:r>
              <a:rPr lang="fr-FR" sz="1800" dirty="0" smtClean="0">
                <a:latin typeface="+mn-lt"/>
              </a:rPr>
              <a:t>hasard. </a:t>
            </a:r>
          </a:p>
          <a:p>
            <a:pPr marL="1028700" lvl="1" algn="just">
              <a:buClrTx/>
              <a:buFont typeface="Wingdings" pitchFamily="2" charset="2"/>
              <a:buChar char="v"/>
            </a:pPr>
            <a:r>
              <a:rPr lang="fr-FR" sz="1800" b="0" dirty="0" smtClean="0">
                <a:latin typeface="+mn-lt"/>
              </a:rPr>
              <a:t>Calcul du caractère </a:t>
            </a:r>
            <a:r>
              <a:rPr lang="fr-FR" sz="1800" b="0" dirty="0">
                <a:latin typeface="+mn-lt"/>
              </a:rPr>
              <a:t>probable d'un </a:t>
            </a:r>
            <a:r>
              <a:rPr lang="fr-FR" sz="1800" b="0" dirty="0" smtClean="0">
                <a:latin typeface="+mn-lt"/>
              </a:rPr>
              <a:t>évènement = valeur </a:t>
            </a:r>
            <a:r>
              <a:rPr lang="fr-FR" sz="1800" b="0" dirty="0">
                <a:latin typeface="+mn-lt"/>
              </a:rPr>
              <a:t>comprise entre 0 et 1 </a:t>
            </a:r>
            <a:r>
              <a:rPr lang="fr-FR" sz="1800" b="0" dirty="0" smtClean="0">
                <a:latin typeface="+mn-lt"/>
              </a:rPr>
              <a:t>représentant </a:t>
            </a:r>
            <a:r>
              <a:rPr lang="fr-FR" sz="1800" b="0" dirty="0">
                <a:latin typeface="+mn-lt"/>
              </a:rPr>
              <a:t>son degré de certitude. </a:t>
            </a:r>
            <a:endParaRPr lang="fr-FR" sz="1800" b="0" dirty="0" smtClean="0">
              <a:latin typeface="+mn-lt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fr-FR" sz="1000" dirty="0" smtClean="0">
              <a:solidFill>
                <a:srgbClr val="FF0000"/>
              </a:solidFill>
              <a:latin typeface="+mn-lt"/>
            </a:endParaRPr>
          </a:p>
          <a:p>
            <a:pPr algn="just"/>
            <a:endParaRPr lang="fr-FR" sz="1000" dirty="0" smtClean="0">
              <a:solidFill>
                <a:srgbClr val="FF0000"/>
              </a:solidFill>
              <a:latin typeface="+mn-lt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fr-FR" sz="1800" dirty="0" smtClean="0">
                <a:solidFill>
                  <a:srgbClr val="FF0000"/>
                </a:solidFill>
                <a:latin typeface="+mn-lt"/>
              </a:rPr>
              <a:t>En </a:t>
            </a:r>
            <a:r>
              <a:rPr lang="fr-FR" sz="1800" dirty="0">
                <a:solidFill>
                  <a:srgbClr val="FF0000"/>
                </a:solidFill>
                <a:latin typeface="+mn-lt"/>
              </a:rPr>
              <a:t>philosophie, on parie :</a:t>
            </a:r>
          </a:p>
          <a:p>
            <a:pPr marL="1028700" lvl="1" algn="just">
              <a:buClrTx/>
              <a:buFont typeface="Wingdings" pitchFamily="2" charset="2"/>
              <a:buChar char="v"/>
            </a:pPr>
            <a:r>
              <a:rPr lang="fr-FR" sz="1800" dirty="0">
                <a:latin typeface="+mn-lt"/>
              </a:rPr>
              <a:t>Face à l’existence aléatoire de Dieu, Pascal </a:t>
            </a:r>
            <a:r>
              <a:rPr lang="fr-FR" sz="1800" dirty="0" smtClean="0">
                <a:latin typeface="+mn-lt"/>
              </a:rPr>
              <a:t>(1670) engage </a:t>
            </a:r>
            <a:r>
              <a:rPr lang="fr-FR" sz="1800" dirty="0">
                <a:latin typeface="+mn-lt"/>
              </a:rPr>
              <a:t>un </a:t>
            </a:r>
            <a:r>
              <a:rPr lang="fr-FR" sz="1800" dirty="0" smtClean="0">
                <a:latin typeface="+mn-lt"/>
              </a:rPr>
              <a:t>pari :</a:t>
            </a:r>
          </a:p>
          <a:p>
            <a:pPr marL="1028700" lvl="1" algn="just">
              <a:buClrTx/>
              <a:buFont typeface="Wingdings" pitchFamily="2" charset="2"/>
              <a:buChar char="v"/>
            </a:pPr>
            <a:r>
              <a:rPr lang="fr-FR" sz="1800" dirty="0" smtClean="0">
                <a:latin typeface="+mn-lt"/>
              </a:rPr>
              <a:t>Parions </a:t>
            </a:r>
            <a:r>
              <a:rPr lang="fr-FR" sz="1800" dirty="0">
                <a:latin typeface="+mn-lt"/>
              </a:rPr>
              <a:t>que Dieu existe car </a:t>
            </a:r>
            <a:r>
              <a:rPr lang="fr-FR" sz="1800" dirty="0" smtClean="0">
                <a:latin typeface="+mn-lt"/>
              </a:rPr>
              <a:t>« si </a:t>
            </a:r>
            <a:r>
              <a:rPr lang="fr-FR" sz="1800" dirty="0">
                <a:latin typeface="+mn-lt"/>
              </a:rPr>
              <a:t>vous gagnez, vous gagnez tout ; si vous perdez, vous ne perdez rien. Gagez donc qu'il est, sans hésiter </a:t>
            </a:r>
            <a:r>
              <a:rPr lang="fr-FR" sz="1800" dirty="0" smtClean="0">
                <a:latin typeface="+mn-lt"/>
              </a:rPr>
              <a:t>». </a:t>
            </a:r>
            <a:endParaRPr lang="fr-F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9227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i="1" dirty="0"/>
              <a:t>4</a:t>
            </a:r>
            <a:r>
              <a:rPr lang="fr-FR" i="1" dirty="0" smtClean="0"/>
              <a:t>. Le variable, le changeant :</a:t>
            </a:r>
            <a:endParaRPr lang="fr-FR" dirty="0"/>
          </a:p>
        </p:txBody>
      </p:sp>
      <p:sp>
        <p:nvSpPr>
          <p:cNvPr id="1433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B9A2809-EA1B-43AC-AC39-B8F45DBCA781}" type="datetime1">
              <a:rPr lang="fr-FR">
                <a:solidFill>
                  <a:schemeClr val="bg2"/>
                </a:solidFill>
                <a:latin typeface="Verdana" pitchFamily="34" charset="0"/>
              </a:rPr>
              <a:pPr eaLnBrk="1" hangingPunct="1"/>
              <a:t>16/06/2014</a:t>
            </a:fld>
            <a:endParaRPr lang="fr-FR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434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0C60ED7-B164-49C6-AFD0-4CDD36805F51}" type="slidenum">
              <a:rPr lang="fr-FR">
                <a:solidFill>
                  <a:schemeClr val="bg1"/>
                </a:solidFill>
                <a:latin typeface="Verdana" pitchFamily="34" charset="0"/>
              </a:rPr>
              <a:pPr eaLnBrk="1" hangingPunct="1"/>
              <a:t>7</a:t>
            </a:fld>
            <a:endParaRPr lang="fr-FR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321118"/>
            <a:ext cx="8229600" cy="4525963"/>
          </a:xfrm>
        </p:spPr>
        <p:txBody>
          <a:bodyPr/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fr-FR" sz="1800" dirty="0" smtClean="0">
                <a:latin typeface="+mn-lt"/>
              </a:rPr>
              <a:t>Pour Héraclite (</a:t>
            </a:r>
            <a:r>
              <a:rPr lang="fr-FR" sz="1800" dirty="0">
                <a:latin typeface="+mn-lt"/>
              </a:rPr>
              <a:t>fin du VI</a:t>
            </a:r>
            <a:r>
              <a:rPr lang="fr-FR" sz="1800" baseline="30000" dirty="0">
                <a:latin typeface="+mn-lt"/>
              </a:rPr>
              <a:t>ème</a:t>
            </a:r>
            <a:r>
              <a:rPr lang="fr-FR" sz="1800" dirty="0">
                <a:latin typeface="+mn-lt"/>
              </a:rPr>
              <a:t> siècle avant J.C. ) </a:t>
            </a:r>
            <a:r>
              <a:rPr lang="fr-FR" sz="1800" dirty="0" smtClean="0">
                <a:latin typeface="+mn-lt"/>
              </a:rPr>
              <a:t>: </a:t>
            </a:r>
            <a:r>
              <a:rPr lang="fr-FR" sz="1800" b="0" dirty="0" smtClean="0">
                <a:latin typeface="+mn-lt"/>
              </a:rPr>
              <a:t>l’Etre </a:t>
            </a:r>
            <a:r>
              <a:rPr lang="fr-FR" sz="1800" b="0" dirty="0">
                <a:latin typeface="+mn-lt"/>
              </a:rPr>
              <a:t>est toujours en</a:t>
            </a:r>
            <a:r>
              <a:rPr lang="fr-FR" sz="1800" b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fr-FR" sz="1800" b="1" dirty="0" smtClean="0">
                <a:solidFill>
                  <a:srgbClr val="FF0000"/>
                </a:solidFill>
                <a:latin typeface="+mn-lt"/>
              </a:rPr>
              <a:t>Devenir</a:t>
            </a:r>
            <a:r>
              <a:rPr lang="fr-FR" sz="1800" b="0" dirty="0" smtClean="0">
                <a:latin typeface="+mn-lt"/>
              </a:rPr>
              <a:t> </a:t>
            </a:r>
          </a:p>
          <a:p>
            <a:pPr marL="1028700" lvl="1" algn="just">
              <a:buClrTx/>
              <a:buFont typeface="Wingdings" pitchFamily="2" charset="2"/>
              <a:buChar char="v"/>
            </a:pPr>
            <a:r>
              <a:rPr lang="fr-FR" sz="1800" dirty="0">
                <a:latin typeface="+mn-lt"/>
              </a:rPr>
              <a:t>« Tout change, rien ne reste » même l’eau du fleuve qui fait qu’« on ne peut entrer deux fois dans le même fleuve ».</a:t>
            </a:r>
          </a:p>
          <a:p>
            <a:pPr marL="1028700" lvl="1" algn="just">
              <a:buClrTx/>
              <a:buFont typeface="Wingdings" pitchFamily="2" charset="2"/>
              <a:buChar char="v"/>
            </a:pPr>
            <a:r>
              <a:rPr lang="fr-FR" sz="1800" b="0" dirty="0" smtClean="0">
                <a:latin typeface="+mn-lt"/>
              </a:rPr>
              <a:t>«</a:t>
            </a:r>
            <a:r>
              <a:rPr lang="fr-FR" sz="1800" b="0" dirty="0">
                <a:latin typeface="+mn-lt"/>
              </a:rPr>
              <a:t> </a:t>
            </a:r>
            <a:r>
              <a:rPr lang="fr-FR" sz="1800" b="0" dirty="0" smtClean="0">
                <a:latin typeface="+mn-lt"/>
              </a:rPr>
              <a:t>Le </a:t>
            </a:r>
            <a:r>
              <a:rPr lang="fr-FR" sz="1800" b="0" dirty="0">
                <a:latin typeface="+mn-lt"/>
              </a:rPr>
              <a:t>changement est une route montante-descendante et l’ordonnance du monde se produit selon cette route </a:t>
            </a:r>
            <a:r>
              <a:rPr lang="fr-FR" sz="1800" b="0" dirty="0" smtClean="0">
                <a:latin typeface="+mn-lt"/>
              </a:rPr>
              <a:t>».</a:t>
            </a:r>
            <a:endParaRPr lang="fr-FR" sz="1800" b="0" dirty="0">
              <a:latin typeface="+mn-lt"/>
            </a:endParaRPr>
          </a:p>
          <a:p>
            <a:pPr algn="just"/>
            <a:r>
              <a:rPr lang="fr-FR" sz="1600" b="0" dirty="0">
                <a:latin typeface="+mn-lt"/>
              </a:rPr>
              <a:t> 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fr-FR" sz="1800" dirty="0" smtClean="0">
                <a:latin typeface="+mn-lt"/>
              </a:rPr>
              <a:t>Pour Aristote : le </a:t>
            </a:r>
            <a:r>
              <a:rPr lang="fr-FR" sz="1800" dirty="0" smtClean="0">
                <a:solidFill>
                  <a:srgbClr val="FF0000"/>
                </a:solidFill>
                <a:latin typeface="+mn-lt"/>
              </a:rPr>
              <a:t>changement</a:t>
            </a:r>
            <a:endParaRPr lang="fr-FR" sz="1800" dirty="0">
              <a:solidFill>
                <a:srgbClr val="FF0000"/>
              </a:solidFill>
              <a:latin typeface="+mn-lt"/>
            </a:endParaRPr>
          </a:p>
          <a:p>
            <a:pPr marL="1028700" lvl="1" algn="just">
              <a:buClrTx/>
              <a:buFont typeface="Wingdings" pitchFamily="2" charset="2"/>
              <a:buChar char="v"/>
            </a:pPr>
            <a:r>
              <a:rPr lang="fr-FR" sz="1800" dirty="0" smtClean="0">
                <a:latin typeface="+mn-lt"/>
              </a:rPr>
              <a:t>la </a:t>
            </a:r>
            <a:r>
              <a:rPr lang="fr-FR" sz="1800" dirty="0">
                <a:latin typeface="+mn-lt"/>
              </a:rPr>
              <a:t>substance sensible est soumise au changement qui se fait toujours entre contraires et qui prend quatre formes selon qu’il affecte </a:t>
            </a:r>
            <a:r>
              <a:rPr lang="fr-FR" sz="1800" dirty="0" smtClean="0">
                <a:latin typeface="+mn-lt"/>
              </a:rPr>
              <a:t>:</a:t>
            </a:r>
          </a:p>
          <a:p>
            <a:pPr marL="1485900" lvl="2" indent="-285750" algn="just">
              <a:buClrTx/>
              <a:buFont typeface="Wingdings" pitchFamily="2" charset="2"/>
              <a:buChar char="§"/>
            </a:pPr>
            <a:r>
              <a:rPr lang="fr-FR" sz="1800" dirty="0" smtClean="0">
                <a:latin typeface="+mn-lt"/>
              </a:rPr>
              <a:t>la </a:t>
            </a:r>
            <a:r>
              <a:rPr lang="fr-FR" sz="1800" dirty="0">
                <a:latin typeface="+mn-lt"/>
              </a:rPr>
              <a:t>substance (génération/destruction</a:t>
            </a:r>
            <a:r>
              <a:rPr lang="fr-FR" sz="1800" dirty="0" smtClean="0">
                <a:latin typeface="+mn-lt"/>
              </a:rPr>
              <a:t>)</a:t>
            </a:r>
          </a:p>
          <a:p>
            <a:pPr marL="1485900" lvl="2" indent="-285750" algn="just">
              <a:buClrTx/>
              <a:buFont typeface="Wingdings" pitchFamily="2" charset="2"/>
              <a:buChar char="§"/>
            </a:pPr>
            <a:r>
              <a:rPr lang="fr-FR" sz="1800" dirty="0" smtClean="0">
                <a:latin typeface="+mn-lt"/>
              </a:rPr>
              <a:t>la </a:t>
            </a:r>
            <a:r>
              <a:rPr lang="fr-FR" sz="1800" dirty="0">
                <a:latin typeface="+mn-lt"/>
              </a:rPr>
              <a:t>qualité (</a:t>
            </a:r>
            <a:r>
              <a:rPr lang="fr-FR" sz="1800" dirty="0" smtClean="0">
                <a:latin typeface="+mn-lt"/>
              </a:rPr>
              <a:t>modification)</a:t>
            </a:r>
          </a:p>
          <a:p>
            <a:pPr marL="1485900" lvl="2" indent="-285750" algn="just">
              <a:buClrTx/>
              <a:buFont typeface="Wingdings" pitchFamily="2" charset="2"/>
              <a:buChar char="§"/>
            </a:pPr>
            <a:r>
              <a:rPr lang="fr-FR" sz="1800" dirty="0" smtClean="0">
                <a:latin typeface="+mn-lt"/>
              </a:rPr>
              <a:t>la </a:t>
            </a:r>
            <a:r>
              <a:rPr lang="fr-FR" sz="1800" dirty="0">
                <a:latin typeface="+mn-lt"/>
              </a:rPr>
              <a:t>quantité (</a:t>
            </a:r>
            <a:r>
              <a:rPr lang="fr-FR" sz="1800" dirty="0" smtClean="0">
                <a:latin typeface="+mn-lt"/>
              </a:rPr>
              <a:t>accroissement/décroissement)</a:t>
            </a:r>
          </a:p>
          <a:p>
            <a:pPr marL="1485900" lvl="2" indent="-285750" algn="just">
              <a:buClrTx/>
              <a:buFont typeface="Wingdings" pitchFamily="2" charset="2"/>
              <a:buChar char="§"/>
            </a:pPr>
            <a:r>
              <a:rPr lang="fr-FR" sz="1800" dirty="0" smtClean="0">
                <a:latin typeface="+mn-lt"/>
              </a:rPr>
              <a:t>le </a:t>
            </a:r>
            <a:r>
              <a:rPr lang="fr-FR" sz="1800" dirty="0">
                <a:latin typeface="+mn-lt"/>
              </a:rPr>
              <a:t>lieu (déplacement). </a:t>
            </a:r>
            <a:endParaRPr lang="fr-FR" sz="1800" dirty="0" smtClean="0">
              <a:latin typeface="+mn-lt"/>
            </a:endParaRPr>
          </a:p>
          <a:p>
            <a:pPr marL="1028700" lvl="1" algn="just">
              <a:buClrTx/>
              <a:buFont typeface="Wingdings" pitchFamily="2" charset="2"/>
              <a:buChar char="v"/>
            </a:pPr>
            <a:r>
              <a:rPr lang="fr-FR" sz="1800" dirty="0" smtClean="0">
                <a:latin typeface="+mn-lt"/>
              </a:rPr>
              <a:t>La </a:t>
            </a:r>
            <a:r>
              <a:rPr lang="fr-FR" sz="1800" dirty="0">
                <a:latin typeface="+mn-lt"/>
              </a:rPr>
              <a:t>puissance est le principe du changement.</a:t>
            </a:r>
          </a:p>
        </p:txBody>
      </p:sp>
    </p:spTree>
    <p:extLst>
      <p:ext uri="{BB962C8B-B14F-4D97-AF65-F5344CB8AC3E}">
        <p14:creationId xmlns:p14="http://schemas.microsoft.com/office/powerpoint/2010/main" val="255003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i="1" dirty="0" smtClean="0"/>
              <a:t>5. Le problématique :</a:t>
            </a:r>
            <a:endParaRPr lang="fr-FR" dirty="0"/>
          </a:p>
        </p:txBody>
      </p:sp>
      <p:sp>
        <p:nvSpPr>
          <p:cNvPr id="1433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B9A2809-EA1B-43AC-AC39-B8F45DBCA781}" type="datetime1">
              <a:rPr lang="fr-FR">
                <a:solidFill>
                  <a:schemeClr val="bg2"/>
                </a:solidFill>
                <a:latin typeface="Verdana" pitchFamily="34" charset="0"/>
              </a:rPr>
              <a:pPr eaLnBrk="1" hangingPunct="1"/>
              <a:t>16/06/2014</a:t>
            </a:fld>
            <a:endParaRPr lang="fr-FR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434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0C60ED7-B164-49C6-AFD0-4CDD36805F51}" type="slidenum">
              <a:rPr lang="fr-FR">
                <a:solidFill>
                  <a:schemeClr val="bg1"/>
                </a:solidFill>
                <a:latin typeface="Verdana" pitchFamily="34" charset="0"/>
              </a:rPr>
              <a:pPr eaLnBrk="1" hangingPunct="1"/>
              <a:t>8</a:t>
            </a:fld>
            <a:endParaRPr lang="fr-FR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321118"/>
            <a:ext cx="8229600" cy="4525963"/>
          </a:xfrm>
        </p:spPr>
        <p:txBody>
          <a:bodyPr/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fr-FR" sz="1800" dirty="0" smtClean="0">
                <a:latin typeface="+mn-lt"/>
              </a:rPr>
              <a:t>Pour M. Fabre, nous </a:t>
            </a:r>
            <a:r>
              <a:rPr lang="fr-FR" sz="1800" dirty="0">
                <a:latin typeface="+mn-lt"/>
              </a:rPr>
              <a:t>vivons dans un monde sans certitude donc problématique</a:t>
            </a:r>
          </a:p>
          <a:p>
            <a:pPr marL="1028700" lvl="1" algn="just">
              <a:buClrTx/>
              <a:buFont typeface="Wingdings" pitchFamily="2" charset="2"/>
              <a:buChar char="v"/>
            </a:pPr>
            <a:r>
              <a:rPr lang="fr-FR" sz="1800" b="0" dirty="0" smtClean="0">
                <a:latin typeface="+mn-lt"/>
              </a:rPr>
              <a:t>Le </a:t>
            </a:r>
            <a:r>
              <a:rPr lang="fr-FR" sz="1800" b="0" dirty="0">
                <a:latin typeface="+mn-lt"/>
              </a:rPr>
              <a:t>monde est désormais sans repère et surtout en crise de sens </a:t>
            </a:r>
            <a:endParaRPr lang="fr-FR" sz="1800" b="0" dirty="0" smtClean="0">
              <a:latin typeface="+mn-lt"/>
            </a:endParaRPr>
          </a:p>
          <a:p>
            <a:pPr marL="1028700" lvl="1" algn="just">
              <a:buClrTx/>
              <a:buFont typeface="Wingdings" pitchFamily="2" charset="2"/>
              <a:buChar char="v"/>
            </a:pPr>
            <a:r>
              <a:rPr lang="fr-FR" sz="1800" b="0" dirty="0" smtClean="0">
                <a:latin typeface="+mn-lt"/>
              </a:rPr>
              <a:t>Les </a:t>
            </a:r>
            <a:r>
              <a:rPr lang="fr-FR" sz="1800" b="0" dirty="0">
                <a:latin typeface="+mn-lt"/>
              </a:rPr>
              <a:t>crises familiales, sociétales, culturelles, éducatives, identitaires, économiques </a:t>
            </a:r>
            <a:r>
              <a:rPr lang="fr-FR" sz="1800" b="0" dirty="0" smtClean="0">
                <a:latin typeface="+mn-lt"/>
              </a:rPr>
              <a:t>manifestent </a:t>
            </a:r>
            <a:r>
              <a:rPr lang="fr-FR" sz="1800" b="0" dirty="0">
                <a:latin typeface="+mn-lt"/>
              </a:rPr>
              <a:t>un sens introuvable entre perte et profusion. </a:t>
            </a:r>
          </a:p>
          <a:p>
            <a:pPr algn="just"/>
            <a:r>
              <a:rPr lang="fr-FR" sz="1600" b="0" dirty="0">
                <a:latin typeface="+mn-lt"/>
              </a:rPr>
              <a:t> 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fr-FR" sz="1800" dirty="0">
                <a:latin typeface="+mn-lt"/>
              </a:rPr>
              <a:t>Du </a:t>
            </a:r>
            <a:r>
              <a:rPr lang="fr-FR" sz="1800" dirty="0">
                <a:solidFill>
                  <a:srgbClr val="FF0000"/>
                </a:solidFill>
                <a:latin typeface="+mn-lt"/>
              </a:rPr>
              <a:t>point de vue </a:t>
            </a:r>
            <a:r>
              <a:rPr lang="fr-FR" sz="1800" dirty="0" err="1">
                <a:solidFill>
                  <a:srgbClr val="FF0000"/>
                </a:solidFill>
                <a:latin typeface="+mn-lt"/>
              </a:rPr>
              <a:t>problématologique</a:t>
            </a:r>
            <a:r>
              <a:rPr lang="fr-FR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fr-FR" sz="1800" dirty="0">
                <a:latin typeface="+mn-lt"/>
              </a:rPr>
              <a:t>de </a:t>
            </a:r>
            <a:r>
              <a:rPr lang="fr-FR" sz="1800" dirty="0" smtClean="0">
                <a:latin typeface="+mn-lt"/>
              </a:rPr>
              <a:t>M. Fabre </a:t>
            </a:r>
            <a:r>
              <a:rPr lang="fr-FR" sz="1800" dirty="0">
                <a:latin typeface="+mn-lt"/>
              </a:rPr>
              <a:t>:</a:t>
            </a:r>
          </a:p>
          <a:p>
            <a:pPr marL="1028700" lvl="1" algn="just">
              <a:buClrTx/>
              <a:buFont typeface="Wingdings" pitchFamily="2" charset="2"/>
              <a:buChar char="v"/>
            </a:pPr>
            <a:r>
              <a:rPr lang="fr-FR" sz="1800" dirty="0" smtClean="0">
                <a:latin typeface="+mn-lt"/>
              </a:rPr>
              <a:t>l’histoire </a:t>
            </a:r>
            <a:r>
              <a:rPr lang="fr-FR" sz="1800" dirty="0">
                <a:latin typeface="+mn-lt"/>
              </a:rPr>
              <a:t>des idées reflète </a:t>
            </a:r>
            <a:r>
              <a:rPr lang="fr-FR" sz="1800" dirty="0" smtClean="0">
                <a:latin typeface="+mn-lt"/>
              </a:rPr>
              <a:t>une </a:t>
            </a:r>
            <a:r>
              <a:rPr lang="fr-FR" sz="1800" dirty="0">
                <a:latin typeface="+mn-lt"/>
              </a:rPr>
              <a:t>tension entre deux processus de refoulement : </a:t>
            </a:r>
            <a:endParaRPr lang="fr-FR" sz="1800" dirty="0" smtClean="0">
              <a:latin typeface="+mn-lt"/>
            </a:endParaRPr>
          </a:p>
          <a:p>
            <a:pPr marL="1485900" lvl="2" indent="-285750" algn="just">
              <a:buClrTx/>
              <a:buFont typeface="Wingdings" pitchFamily="2" charset="2"/>
              <a:buChar char="§"/>
            </a:pPr>
            <a:r>
              <a:rPr lang="fr-FR" sz="1700" dirty="0" smtClean="0">
                <a:latin typeface="+mn-lt"/>
              </a:rPr>
              <a:t>le </a:t>
            </a:r>
            <a:r>
              <a:rPr lang="fr-FR" sz="1700" dirty="0">
                <a:latin typeface="+mn-lt"/>
              </a:rPr>
              <a:t>refoulement </a:t>
            </a:r>
            <a:r>
              <a:rPr lang="fr-FR" sz="1700" i="1" dirty="0" err="1" smtClean="0">
                <a:latin typeface="+mn-lt"/>
              </a:rPr>
              <a:t>problématologique</a:t>
            </a:r>
            <a:r>
              <a:rPr lang="fr-FR" sz="1700" i="1" dirty="0" smtClean="0">
                <a:latin typeface="+mn-lt"/>
              </a:rPr>
              <a:t> </a:t>
            </a:r>
            <a:r>
              <a:rPr lang="fr-FR" sz="1700" dirty="0" smtClean="0">
                <a:latin typeface="+mn-lt"/>
              </a:rPr>
              <a:t>(relatif à une réponse qui pose d’autres problèmes) =&gt; </a:t>
            </a:r>
            <a:r>
              <a:rPr lang="fr-FR" sz="1700" dirty="0">
                <a:latin typeface="+mn-lt"/>
              </a:rPr>
              <a:t>il n’y a pas de problèmes, il n’y a que des solutions ; </a:t>
            </a:r>
            <a:endParaRPr lang="fr-FR" sz="1700" dirty="0" smtClean="0">
              <a:latin typeface="+mn-lt"/>
            </a:endParaRPr>
          </a:p>
          <a:p>
            <a:pPr marL="1485900" lvl="2" indent="-285750" algn="just">
              <a:buClrTx/>
              <a:buFont typeface="Wingdings" pitchFamily="2" charset="2"/>
              <a:buChar char="§"/>
            </a:pPr>
            <a:r>
              <a:rPr lang="fr-FR" sz="1700" dirty="0" smtClean="0">
                <a:latin typeface="+mn-lt"/>
              </a:rPr>
              <a:t>le </a:t>
            </a:r>
            <a:r>
              <a:rPr lang="fr-FR" sz="1700" dirty="0">
                <a:latin typeface="+mn-lt"/>
              </a:rPr>
              <a:t>refoulement </a:t>
            </a:r>
            <a:r>
              <a:rPr lang="fr-FR" sz="1700" i="1" dirty="0" err="1">
                <a:latin typeface="+mn-lt"/>
              </a:rPr>
              <a:t>apocritique</a:t>
            </a:r>
            <a:r>
              <a:rPr lang="fr-FR" sz="1700" dirty="0">
                <a:latin typeface="+mn-lt"/>
              </a:rPr>
              <a:t> </a:t>
            </a:r>
            <a:r>
              <a:rPr lang="fr-FR" sz="1700" dirty="0" smtClean="0">
                <a:latin typeface="+mn-lt"/>
              </a:rPr>
              <a:t>(relatif à une réponse qui est véritablement une réponse) =&gt; renforcement </a:t>
            </a:r>
            <a:r>
              <a:rPr lang="fr-FR" sz="1700" dirty="0">
                <a:latin typeface="+mn-lt"/>
              </a:rPr>
              <a:t>des certitudes dans des domaines </a:t>
            </a:r>
            <a:r>
              <a:rPr lang="fr-FR" sz="1700" dirty="0" smtClean="0">
                <a:latin typeface="+mn-lt"/>
              </a:rPr>
              <a:t>précis</a:t>
            </a:r>
            <a:r>
              <a:rPr lang="fr-FR" sz="1700" dirty="0">
                <a:latin typeface="+mn-lt"/>
              </a:rPr>
              <a:t>. </a:t>
            </a:r>
            <a:endParaRPr lang="fr-FR" sz="1700" dirty="0" smtClean="0">
              <a:latin typeface="+mn-lt"/>
            </a:endParaRPr>
          </a:p>
          <a:p>
            <a:pPr marL="1028700" lvl="1" algn="just">
              <a:buClrTx/>
              <a:buFont typeface="Wingdings" pitchFamily="2" charset="2"/>
              <a:buChar char="v"/>
            </a:pPr>
            <a:r>
              <a:rPr lang="fr-FR" sz="1800" dirty="0" smtClean="0">
                <a:latin typeface="+mn-lt"/>
              </a:rPr>
              <a:t>Conséquence : </a:t>
            </a:r>
            <a:r>
              <a:rPr lang="fr-FR" sz="1800" dirty="0">
                <a:latin typeface="+mn-lt"/>
              </a:rPr>
              <a:t>« d’une part la philosophie tente de nourrir partout le questionnement et interroge même les sciences sur le fondement de leur certitude, de l’autre les sciences visent à remplacer partout où c’est possible, les questions par des réponses certaines </a:t>
            </a:r>
            <a:r>
              <a:rPr lang="fr-FR" sz="1800" dirty="0" smtClean="0">
                <a:latin typeface="+mn-lt"/>
              </a:rPr>
              <a:t>». </a:t>
            </a:r>
            <a:endParaRPr lang="fr-F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203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i="1" dirty="0"/>
              <a:t>6</a:t>
            </a:r>
            <a:r>
              <a:rPr lang="fr-FR" i="1" dirty="0" smtClean="0"/>
              <a:t>. L’inconnu:</a:t>
            </a:r>
            <a:endParaRPr lang="fr-FR" dirty="0"/>
          </a:p>
        </p:txBody>
      </p:sp>
      <p:sp>
        <p:nvSpPr>
          <p:cNvPr id="1433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B9A2809-EA1B-43AC-AC39-B8F45DBCA781}" type="datetime1">
              <a:rPr lang="fr-FR">
                <a:solidFill>
                  <a:schemeClr val="bg2"/>
                </a:solidFill>
                <a:latin typeface="Verdana" pitchFamily="34" charset="0"/>
              </a:rPr>
              <a:pPr eaLnBrk="1" hangingPunct="1"/>
              <a:t>16/06/2014</a:t>
            </a:fld>
            <a:endParaRPr lang="fr-FR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434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0C60ED7-B164-49C6-AFD0-4CDD36805F51}" type="slidenum">
              <a:rPr lang="fr-FR">
                <a:solidFill>
                  <a:schemeClr val="bg1"/>
                </a:solidFill>
                <a:latin typeface="Verdana" pitchFamily="34" charset="0"/>
              </a:rPr>
              <a:pPr eaLnBrk="1" hangingPunct="1"/>
              <a:t>9</a:t>
            </a:fld>
            <a:endParaRPr lang="fr-FR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321118"/>
            <a:ext cx="8229600" cy="4525963"/>
          </a:xfrm>
        </p:spPr>
        <p:txBody>
          <a:bodyPr/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fr-FR" sz="1800" dirty="0" smtClean="0">
                <a:latin typeface="+mn-lt"/>
              </a:rPr>
              <a:t>Les apories de la connaissance</a:t>
            </a:r>
          </a:p>
          <a:p>
            <a:pPr marL="1028700" lvl="1" algn="just">
              <a:buFont typeface="Wingdings" pitchFamily="2" charset="2"/>
              <a:buChar char="q"/>
            </a:pPr>
            <a:r>
              <a:rPr lang="fr-FR" sz="1800" b="0" dirty="0" smtClean="0">
                <a:latin typeface="+mn-lt"/>
              </a:rPr>
              <a:t>Toutes </a:t>
            </a:r>
            <a:r>
              <a:rPr lang="fr-FR" sz="1800" b="0" dirty="0">
                <a:latin typeface="+mn-lt"/>
              </a:rPr>
              <a:t>les théories s’arrêtent quelque part </a:t>
            </a:r>
            <a:endParaRPr lang="fr-FR" sz="1800" b="0" dirty="0" smtClean="0">
              <a:latin typeface="+mn-lt"/>
            </a:endParaRPr>
          </a:p>
          <a:p>
            <a:pPr marL="1028700" lvl="1" algn="just">
              <a:buFont typeface="Wingdings" pitchFamily="2" charset="2"/>
              <a:buChar char="q"/>
            </a:pPr>
            <a:r>
              <a:rPr lang="fr-FR" sz="1800" b="0" dirty="0" smtClean="0">
                <a:latin typeface="+mn-lt"/>
              </a:rPr>
              <a:t>Une limite aux </a:t>
            </a:r>
            <a:r>
              <a:rPr lang="fr-FR" sz="1800" b="0" dirty="0">
                <a:latin typeface="+mn-lt"/>
              </a:rPr>
              <a:t>noms </a:t>
            </a:r>
            <a:r>
              <a:rPr lang="fr-FR" sz="1800" b="0" dirty="0" smtClean="0">
                <a:latin typeface="+mn-lt"/>
              </a:rPr>
              <a:t>innombrables</a:t>
            </a:r>
            <a:r>
              <a:rPr lang="fr-FR" sz="1800" dirty="0">
                <a:latin typeface="+mn-lt"/>
              </a:rPr>
              <a:t> </a:t>
            </a:r>
            <a:r>
              <a:rPr lang="fr-FR" sz="1800" dirty="0" smtClean="0">
                <a:latin typeface="+mn-lt"/>
              </a:rPr>
              <a:t>: Dieu, transcendance, Etre, objet a….</a:t>
            </a:r>
            <a:endParaRPr lang="fr-FR" sz="1800" b="0" dirty="0">
              <a:latin typeface="+mn-lt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fr-FR" sz="900" b="0" dirty="0" smtClean="0">
              <a:latin typeface="+mn-lt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fr-FR" sz="1800" dirty="0" smtClean="0">
                <a:latin typeface="+mn-lt"/>
              </a:rPr>
              <a:t>L’inconnu = l’Altérité du savoir = l’« </a:t>
            </a:r>
            <a:r>
              <a:rPr lang="fr-FR" sz="1800" dirty="0" smtClean="0">
                <a:solidFill>
                  <a:srgbClr val="FF0000"/>
                </a:solidFill>
                <a:latin typeface="+mn-lt"/>
              </a:rPr>
              <a:t>Altérité épistémologique</a:t>
            </a:r>
            <a:r>
              <a:rPr lang="fr-FR" sz="1800" dirty="0" smtClean="0">
                <a:latin typeface="+mn-lt"/>
              </a:rPr>
              <a:t> » (Briançon, 2012) :</a:t>
            </a:r>
          </a:p>
          <a:p>
            <a:pPr marL="285750" indent="-285750" algn="just">
              <a:buFont typeface="Wingdings" pitchFamily="2" charset="2"/>
              <a:buChar char="q"/>
            </a:pPr>
            <a:endParaRPr lang="fr-FR" sz="1100" b="0" dirty="0" smtClean="0">
              <a:solidFill>
                <a:srgbClr val="FF0000"/>
              </a:solidFill>
              <a:latin typeface="+mn-lt"/>
            </a:endParaRPr>
          </a:p>
          <a:p>
            <a:pPr marL="1028700" lvl="1" algn="just">
              <a:buClrTx/>
              <a:buFont typeface="Wingdings" pitchFamily="2" charset="2"/>
              <a:buChar char="§"/>
            </a:pPr>
            <a:r>
              <a:rPr lang="fr-FR" sz="1800" b="0" dirty="0" smtClean="0">
                <a:latin typeface="+mn-lt"/>
              </a:rPr>
              <a:t>dont </a:t>
            </a:r>
            <a:r>
              <a:rPr lang="fr-FR" sz="1800" b="0" dirty="0">
                <a:latin typeface="+mn-lt"/>
              </a:rPr>
              <a:t>les origines philosophiques oubliées remontent au Non-Etre grec inexistant, inconcevable et incommunicable (</a:t>
            </a:r>
            <a:r>
              <a:rPr lang="fr-FR" sz="1800" b="0" dirty="0" smtClean="0">
                <a:latin typeface="+mn-lt"/>
              </a:rPr>
              <a:t>Briançon</a:t>
            </a:r>
            <a:r>
              <a:rPr lang="fr-FR" sz="1800" dirty="0">
                <a:latin typeface="+mn-lt"/>
              </a:rPr>
              <a:t> </a:t>
            </a:r>
            <a:r>
              <a:rPr lang="fr-FR" sz="1800" dirty="0" smtClean="0">
                <a:latin typeface="+mn-lt"/>
              </a:rPr>
              <a:t>&amp; </a:t>
            </a:r>
            <a:r>
              <a:rPr lang="fr-FR" sz="1800" i="1" dirty="0" smtClean="0">
                <a:latin typeface="+mn-lt"/>
              </a:rPr>
              <a:t>al.</a:t>
            </a:r>
            <a:r>
              <a:rPr lang="fr-FR" sz="1800" b="0" dirty="0" smtClean="0">
                <a:latin typeface="+mn-lt"/>
              </a:rPr>
              <a:t>, </a:t>
            </a:r>
            <a:r>
              <a:rPr lang="fr-FR" sz="1800" b="0" dirty="0">
                <a:latin typeface="+mn-lt"/>
              </a:rPr>
              <a:t>2013). </a:t>
            </a:r>
            <a:endParaRPr lang="fr-FR" sz="1800" b="0" dirty="0" smtClean="0">
              <a:latin typeface="+mn-lt"/>
            </a:endParaRPr>
          </a:p>
          <a:p>
            <a:pPr marL="1028700" lvl="1" algn="just">
              <a:buClrTx/>
              <a:buFont typeface="Wingdings" pitchFamily="2" charset="2"/>
              <a:buChar char="§"/>
            </a:pPr>
            <a:r>
              <a:rPr lang="fr-FR" sz="1800" b="0" dirty="0" smtClean="0">
                <a:latin typeface="+mn-lt"/>
              </a:rPr>
              <a:t>Or </a:t>
            </a:r>
            <a:r>
              <a:rPr lang="fr-FR" sz="1800" b="0" dirty="0">
                <a:latin typeface="+mn-lt"/>
              </a:rPr>
              <a:t>qu’il existe ou n’existe pas, </a:t>
            </a:r>
            <a:r>
              <a:rPr lang="fr-FR" sz="1800" b="0" dirty="0" smtClean="0">
                <a:latin typeface="+mn-lt"/>
              </a:rPr>
              <a:t>on </a:t>
            </a:r>
            <a:r>
              <a:rPr lang="fr-FR" sz="1800" b="0" dirty="0">
                <a:latin typeface="+mn-lt"/>
              </a:rPr>
              <a:t>peut penser le Non-Etre, nous dit le philosophe autrichien méconnu Meinong (Briançon &amp; Mallet, 2012) : </a:t>
            </a:r>
            <a:endParaRPr lang="fr-FR" sz="1800" b="0" dirty="0" smtClean="0">
              <a:latin typeface="+mn-lt"/>
            </a:endParaRPr>
          </a:p>
          <a:p>
            <a:pPr marL="1028700" lvl="1" algn="just">
              <a:buClrTx/>
              <a:buFont typeface="Wingdings" pitchFamily="2" charset="2"/>
              <a:buChar char="§"/>
            </a:pPr>
            <a:r>
              <a:rPr lang="fr-FR" sz="1800" b="0" dirty="0" smtClean="0">
                <a:latin typeface="+mn-lt"/>
              </a:rPr>
              <a:t>«</a:t>
            </a:r>
            <a:r>
              <a:rPr lang="fr-FR" sz="1800" b="0" dirty="0">
                <a:latin typeface="+mn-lt"/>
              </a:rPr>
              <a:t> il existe un savoir de la non-réalité » (</a:t>
            </a:r>
            <a:r>
              <a:rPr lang="fr-FR" sz="1800" b="0" dirty="0" smtClean="0">
                <a:latin typeface="+mn-lt"/>
              </a:rPr>
              <a:t>Meinong, </a:t>
            </a:r>
            <a:r>
              <a:rPr lang="fr-FR" sz="1800" b="0" dirty="0">
                <a:latin typeface="+mn-lt"/>
              </a:rPr>
              <a:t>1904, p. 101). </a:t>
            </a:r>
            <a:endParaRPr lang="fr-FR" sz="1800" b="0" dirty="0" smtClean="0">
              <a:latin typeface="+mn-lt"/>
            </a:endParaRPr>
          </a:p>
          <a:p>
            <a:pPr marL="1028700" lvl="1" algn="just">
              <a:buClrTx/>
              <a:buFont typeface="Wingdings" pitchFamily="2" charset="2"/>
              <a:buChar char="§"/>
            </a:pPr>
            <a:r>
              <a:rPr lang="fr-FR" sz="1800" b="0" dirty="0" smtClean="0">
                <a:latin typeface="+mn-lt"/>
              </a:rPr>
              <a:t>Le </a:t>
            </a:r>
            <a:r>
              <a:rPr lang="fr-FR" sz="1800" b="0" dirty="0">
                <a:latin typeface="+mn-lt"/>
              </a:rPr>
              <a:t>fait de concevoir l’Altérité épistémologique et de penser les limites de la connaissance est en soi un processus d’apprentissage transformateur et émancipateur</a:t>
            </a:r>
            <a:r>
              <a:rPr lang="fr-FR" sz="1800" b="0" dirty="0" smtClean="0">
                <a:latin typeface="+mn-lt"/>
              </a:rPr>
              <a:t>.</a:t>
            </a:r>
            <a:endParaRPr lang="fr-FR" sz="18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608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theme/theme1.xml><?xml version="1.0" encoding="utf-8"?>
<a:theme xmlns:a="http://schemas.openxmlformats.org/drawingml/2006/main" name="modele_powerpoint_AMU">
  <a:themeElements>
    <a:clrScheme name="Personnalisée 1">
      <a:dk1>
        <a:srgbClr val="000000"/>
      </a:dk1>
      <a:lt1>
        <a:sysClr val="window" lastClr="FFFFFF"/>
      </a:lt1>
      <a:dk2>
        <a:srgbClr val="235BAA"/>
      </a:dk2>
      <a:lt2>
        <a:srgbClr val="AFB1A5"/>
      </a:lt2>
      <a:accent1>
        <a:srgbClr val="0080FF"/>
      </a:accent1>
      <a:accent2>
        <a:srgbClr val="51C2A9"/>
      </a:accent2>
      <a:accent3>
        <a:srgbClr val="7EC251"/>
      </a:accent3>
      <a:accent4>
        <a:srgbClr val="AFB1A5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modele_powerpoint_AMU</Template>
  <TotalTime>201</TotalTime>
  <Words>665</Words>
  <Application>Microsoft Office PowerPoint</Application>
  <PresentationFormat>Affichage à l'écran (4:3)</PresentationFormat>
  <Paragraphs>206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modele_powerpoint_AMU</vt:lpstr>
      <vt:lpstr>Peut-on apprendre à affronter l’incertitude ?  Le cinquième savoir morinien peut-il faire l’objet d’une D.V.P à l’école primaire ?   Muriel Briançon A.T.E.R Sciences de l’Education Aix-Marseille Université muriel.briancon@univ-amu.fr  Amanda Marty Professeur des écoles </vt:lpstr>
      <vt:lpstr>Introduction</vt:lpstr>
      <vt:lpstr>Qu’est-ce que l’incertitude ?</vt:lpstr>
      <vt:lpstr>1. L’indéterminé :</vt:lpstr>
      <vt:lpstr>2. Le Douteux:</vt:lpstr>
      <vt:lpstr>3. L’aléatoire :</vt:lpstr>
      <vt:lpstr>4. Le variable, le changeant :</vt:lpstr>
      <vt:lpstr>5. Le problématique :</vt:lpstr>
      <vt:lpstr>6. L’inconnu:</vt:lpstr>
      <vt:lpstr>Apprendre à affronter l’incertitude :  oui, mais comment ?</vt:lpstr>
      <vt:lpstr>Apprendre à affronter l’incertitude :  oui, mais comment ?</vt:lpstr>
      <vt:lpstr>Méthodologie</vt:lpstr>
      <vt:lpstr>Principaux résultats</vt:lpstr>
      <vt:lpstr>Principaux résultats</vt:lpstr>
      <vt:lpstr>Conclusion</vt:lpstr>
      <vt:lpstr>Principales références bibliographiques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Muriel</dc:creator>
  <cp:lastModifiedBy>Muriel</cp:lastModifiedBy>
  <cp:revision>91</cp:revision>
  <dcterms:created xsi:type="dcterms:W3CDTF">2012-04-13T12:32:03Z</dcterms:created>
  <dcterms:modified xsi:type="dcterms:W3CDTF">2014-06-16T06:01:42Z</dcterms:modified>
</cp:coreProperties>
</file>