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0" r:id="rId5"/>
    <p:sldId id="262" r:id="rId6"/>
    <p:sldId id="263" r:id="rId7"/>
    <p:sldId id="269" r:id="rId8"/>
    <p:sldId id="258" r:id="rId9"/>
    <p:sldId id="259" r:id="rId10"/>
    <p:sldId id="264" r:id="rId11"/>
    <p:sldId id="270" r:id="rId12"/>
    <p:sldId id="266" r:id="rId13"/>
    <p:sldId id="265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B6A96-E8F2-2540-ACBD-A6046F42F4B8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FEEFD31D-F664-8C4B-90BA-3C2F6EBB9293}">
      <dgm:prSet phldrT="[Texte]"/>
      <dgm:spPr/>
      <dgm:t>
        <a:bodyPr/>
        <a:lstStyle/>
        <a:p>
          <a:r>
            <a:rPr lang="fr-FR" dirty="0" smtClean="0"/>
            <a:t>Activité rationnelle</a:t>
          </a:r>
          <a:endParaRPr lang="fr-FR" dirty="0"/>
        </a:p>
      </dgm:t>
    </dgm:pt>
    <dgm:pt modelId="{9E9B4B2A-52A1-C845-AAD8-450608A77D1F}" type="parTrans" cxnId="{299273D3-3107-5F48-A68C-17518086CC9F}">
      <dgm:prSet/>
      <dgm:spPr/>
      <dgm:t>
        <a:bodyPr/>
        <a:lstStyle/>
        <a:p>
          <a:endParaRPr lang="fr-FR"/>
        </a:p>
      </dgm:t>
    </dgm:pt>
    <dgm:pt modelId="{3EE9E2DB-A50B-804C-918D-627168D1E89A}" type="sibTrans" cxnId="{299273D3-3107-5F48-A68C-17518086CC9F}">
      <dgm:prSet/>
      <dgm:spPr/>
      <dgm:t>
        <a:bodyPr/>
        <a:lstStyle/>
        <a:p>
          <a:endParaRPr lang="fr-FR"/>
        </a:p>
      </dgm:t>
    </dgm:pt>
    <dgm:pt modelId="{F0A0D677-EABC-0D40-A409-5CBD845F30D0}">
      <dgm:prSet phldrT="[Texte]"/>
      <dgm:spPr/>
      <dgm:t>
        <a:bodyPr/>
        <a:lstStyle/>
        <a:p>
          <a:r>
            <a:rPr lang="fr-FR" dirty="0" smtClean="0"/>
            <a:t>Activité Imaginative </a:t>
          </a:r>
          <a:endParaRPr lang="fr-FR" dirty="0"/>
        </a:p>
      </dgm:t>
    </dgm:pt>
    <dgm:pt modelId="{9C9EF6DD-F689-F84A-A328-34FBE1B2DA28}" type="parTrans" cxnId="{04969482-707B-8F43-9B0C-3EC60A73BC36}">
      <dgm:prSet/>
      <dgm:spPr/>
      <dgm:t>
        <a:bodyPr/>
        <a:lstStyle/>
        <a:p>
          <a:endParaRPr lang="fr-FR"/>
        </a:p>
      </dgm:t>
    </dgm:pt>
    <dgm:pt modelId="{9243AECE-E98E-844C-AEE3-710498D05E76}" type="sibTrans" cxnId="{04969482-707B-8F43-9B0C-3EC60A73BC36}">
      <dgm:prSet/>
      <dgm:spPr/>
      <dgm:t>
        <a:bodyPr/>
        <a:lstStyle/>
        <a:p>
          <a:endParaRPr lang="fr-FR"/>
        </a:p>
      </dgm:t>
    </dgm:pt>
    <dgm:pt modelId="{6579DFB1-67CC-1448-97BB-A155320E691D}">
      <dgm:prSet phldrT="[Texte]" custT="1"/>
      <dgm:spPr/>
      <dgm:t>
        <a:bodyPr/>
        <a:lstStyle/>
        <a:p>
          <a:r>
            <a:rPr lang="fr-FR" sz="1200" dirty="0" smtClean="0"/>
            <a:t>Créativité de la raison </a:t>
          </a:r>
        </a:p>
        <a:p>
          <a:r>
            <a:rPr lang="fr-FR" sz="1200" dirty="0" smtClean="0"/>
            <a:t> Rationalité de l’imagination</a:t>
          </a:r>
          <a:endParaRPr lang="fr-FR" sz="1200" dirty="0"/>
        </a:p>
      </dgm:t>
    </dgm:pt>
    <dgm:pt modelId="{6D3936D6-5D68-EA45-8F61-83E707A84789}" type="parTrans" cxnId="{A35D6410-25B9-DF4F-B372-5339982B6161}">
      <dgm:prSet/>
      <dgm:spPr/>
      <dgm:t>
        <a:bodyPr/>
        <a:lstStyle/>
        <a:p>
          <a:endParaRPr lang="fr-FR"/>
        </a:p>
      </dgm:t>
    </dgm:pt>
    <dgm:pt modelId="{A1F26993-7BAD-7745-9703-4D7D18D13A37}" type="sibTrans" cxnId="{A35D6410-25B9-DF4F-B372-5339982B6161}">
      <dgm:prSet/>
      <dgm:spPr/>
      <dgm:t>
        <a:bodyPr/>
        <a:lstStyle/>
        <a:p>
          <a:endParaRPr lang="fr-FR"/>
        </a:p>
      </dgm:t>
    </dgm:pt>
    <dgm:pt modelId="{B4DE29B6-ED52-A947-AC2C-735981AC4D33}" type="pres">
      <dgm:prSet presAssocID="{617B6A96-E8F2-2540-ACBD-A6046F42F4B8}" presName="compositeShape" presStyleCnt="0">
        <dgm:presLayoutVars>
          <dgm:chMax val="7"/>
          <dgm:dir/>
          <dgm:resizeHandles val="exact"/>
        </dgm:presLayoutVars>
      </dgm:prSet>
      <dgm:spPr/>
    </dgm:pt>
    <dgm:pt modelId="{E1BFB228-996A-F042-B96E-332823D996CA}" type="pres">
      <dgm:prSet presAssocID="{FEEFD31D-F664-8C4B-90BA-3C2F6EBB9293}" presName="circ1" presStyleLbl="vennNode1" presStyleIdx="0" presStyleCnt="3"/>
      <dgm:spPr/>
      <dgm:t>
        <a:bodyPr/>
        <a:lstStyle/>
        <a:p>
          <a:endParaRPr lang="fr-FR"/>
        </a:p>
      </dgm:t>
    </dgm:pt>
    <dgm:pt modelId="{9E0E0363-4FD9-0949-8CB5-3FCFE673D4DD}" type="pres">
      <dgm:prSet presAssocID="{FEEFD31D-F664-8C4B-90BA-3C2F6EBB92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FBC1A5-374C-194B-B28E-66B684C17F52}" type="pres">
      <dgm:prSet presAssocID="{F0A0D677-EABC-0D40-A409-5CBD845F30D0}" presName="circ2" presStyleLbl="vennNode1" presStyleIdx="1" presStyleCnt="3"/>
      <dgm:spPr/>
      <dgm:t>
        <a:bodyPr/>
        <a:lstStyle/>
        <a:p>
          <a:endParaRPr lang="fr-FR"/>
        </a:p>
      </dgm:t>
    </dgm:pt>
    <dgm:pt modelId="{617F9FCC-846F-FB41-B116-CB89C5A09AFC}" type="pres">
      <dgm:prSet presAssocID="{F0A0D677-EABC-0D40-A409-5CBD845F30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9CAA05-67F1-D248-B5A0-82F38F1BBD93}" type="pres">
      <dgm:prSet presAssocID="{6579DFB1-67CC-1448-97BB-A155320E691D}" presName="circ3" presStyleLbl="vennNode1" presStyleIdx="2" presStyleCnt="3" custLinFactNeighborY="2083"/>
      <dgm:spPr/>
      <dgm:t>
        <a:bodyPr/>
        <a:lstStyle/>
        <a:p>
          <a:endParaRPr lang="fr-FR"/>
        </a:p>
      </dgm:t>
    </dgm:pt>
    <dgm:pt modelId="{C53875BC-EB0E-454C-AD9C-5C2D0561E8DD}" type="pres">
      <dgm:prSet presAssocID="{6579DFB1-67CC-1448-97BB-A155320E691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FEF4F5-2A35-FE4C-B0F6-A9603E0D806C}" type="presOf" srcId="{FEEFD31D-F664-8C4B-90BA-3C2F6EBB9293}" destId="{9E0E0363-4FD9-0949-8CB5-3FCFE673D4DD}" srcOrd="1" destOrd="0" presId="urn:microsoft.com/office/officeart/2005/8/layout/venn1"/>
    <dgm:cxn modelId="{A35D6410-25B9-DF4F-B372-5339982B6161}" srcId="{617B6A96-E8F2-2540-ACBD-A6046F42F4B8}" destId="{6579DFB1-67CC-1448-97BB-A155320E691D}" srcOrd="2" destOrd="0" parTransId="{6D3936D6-5D68-EA45-8F61-83E707A84789}" sibTransId="{A1F26993-7BAD-7745-9703-4D7D18D13A37}"/>
    <dgm:cxn modelId="{FF7010D8-F943-8F47-873F-21A2820FBE5F}" type="presOf" srcId="{FEEFD31D-F664-8C4B-90BA-3C2F6EBB9293}" destId="{E1BFB228-996A-F042-B96E-332823D996CA}" srcOrd="0" destOrd="0" presId="urn:microsoft.com/office/officeart/2005/8/layout/venn1"/>
    <dgm:cxn modelId="{04969482-707B-8F43-9B0C-3EC60A73BC36}" srcId="{617B6A96-E8F2-2540-ACBD-A6046F42F4B8}" destId="{F0A0D677-EABC-0D40-A409-5CBD845F30D0}" srcOrd="1" destOrd="0" parTransId="{9C9EF6DD-F689-F84A-A328-34FBE1B2DA28}" sibTransId="{9243AECE-E98E-844C-AEE3-710498D05E76}"/>
    <dgm:cxn modelId="{DCF25C04-5529-E141-85D5-FA46D7F25A2C}" type="presOf" srcId="{F0A0D677-EABC-0D40-A409-5CBD845F30D0}" destId="{84FBC1A5-374C-194B-B28E-66B684C17F52}" srcOrd="0" destOrd="0" presId="urn:microsoft.com/office/officeart/2005/8/layout/venn1"/>
    <dgm:cxn modelId="{299273D3-3107-5F48-A68C-17518086CC9F}" srcId="{617B6A96-E8F2-2540-ACBD-A6046F42F4B8}" destId="{FEEFD31D-F664-8C4B-90BA-3C2F6EBB9293}" srcOrd="0" destOrd="0" parTransId="{9E9B4B2A-52A1-C845-AAD8-450608A77D1F}" sibTransId="{3EE9E2DB-A50B-804C-918D-627168D1E89A}"/>
    <dgm:cxn modelId="{CFB9B894-D31A-5A43-9187-7181F3936C03}" type="presOf" srcId="{F0A0D677-EABC-0D40-A409-5CBD845F30D0}" destId="{617F9FCC-846F-FB41-B116-CB89C5A09AFC}" srcOrd="1" destOrd="0" presId="urn:microsoft.com/office/officeart/2005/8/layout/venn1"/>
    <dgm:cxn modelId="{8F29D565-EE51-E74D-B1C5-CB0160D19002}" type="presOf" srcId="{6579DFB1-67CC-1448-97BB-A155320E691D}" destId="{8F9CAA05-67F1-D248-B5A0-82F38F1BBD93}" srcOrd="0" destOrd="0" presId="urn:microsoft.com/office/officeart/2005/8/layout/venn1"/>
    <dgm:cxn modelId="{3E4D9580-0F61-C84A-817D-53947C49969F}" type="presOf" srcId="{617B6A96-E8F2-2540-ACBD-A6046F42F4B8}" destId="{B4DE29B6-ED52-A947-AC2C-735981AC4D33}" srcOrd="0" destOrd="0" presId="urn:microsoft.com/office/officeart/2005/8/layout/venn1"/>
    <dgm:cxn modelId="{9F25D62E-31DC-D445-B8BD-88F671A2EC1A}" type="presOf" srcId="{6579DFB1-67CC-1448-97BB-A155320E691D}" destId="{C53875BC-EB0E-454C-AD9C-5C2D0561E8DD}" srcOrd="1" destOrd="0" presId="urn:microsoft.com/office/officeart/2005/8/layout/venn1"/>
    <dgm:cxn modelId="{FE7C91F1-FA37-634C-8F54-9C4E72484633}" type="presParOf" srcId="{B4DE29B6-ED52-A947-AC2C-735981AC4D33}" destId="{E1BFB228-996A-F042-B96E-332823D996CA}" srcOrd="0" destOrd="0" presId="urn:microsoft.com/office/officeart/2005/8/layout/venn1"/>
    <dgm:cxn modelId="{813596F6-F962-9943-A4EA-2C707468F690}" type="presParOf" srcId="{B4DE29B6-ED52-A947-AC2C-735981AC4D33}" destId="{9E0E0363-4FD9-0949-8CB5-3FCFE673D4DD}" srcOrd="1" destOrd="0" presId="urn:microsoft.com/office/officeart/2005/8/layout/venn1"/>
    <dgm:cxn modelId="{17F5579B-506C-4448-B307-0E72CFAD82FD}" type="presParOf" srcId="{B4DE29B6-ED52-A947-AC2C-735981AC4D33}" destId="{84FBC1A5-374C-194B-B28E-66B684C17F52}" srcOrd="2" destOrd="0" presId="urn:microsoft.com/office/officeart/2005/8/layout/venn1"/>
    <dgm:cxn modelId="{75C39D4A-AB35-EC4A-93BF-3491FA18CA01}" type="presParOf" srcId="{B4DE29B6-ED52-A947-AC2C-735981AC4D33}" destId="{617F9FCC-846F-FB41-B116-CB89C5A09AFC}" srcOrd="3" destOrd="0" presId="urn:microsoft.com/office/officeart/2005/8/layout/venn1"/>
    <dgm:cxn modelId="{76B9D7DB-4BC3-FF4E-B660-313DB2091B69}" type="presParOf" srcId="{B4DE29B6-ED52-A947-AC2C-735981AC4D33}" destId="{8F9CAA05-67F1-D248-B5A0-82F38F1BBD93}" srcOrd="4" destOrd="0" presId="urn:microsoft.com/office/officeart/2005/8/layout/venn1"/>
    <dgm:cxn modelId="{1FFC5394-C0D3-6548-A434-B2F1BC2E7231}" type="presParOf" srcId="{B4DE29B6-ED52-A947-AC2C-735981AC4D33}" destId="{C53875BC-EB0E-454C-AD9C-5C2D0561E8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B6A96-E8F2-2540-ACBD-A6046F42F4B8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FEEFD31D-F664-8C4B-90BA-3C2F6EBB9293}">
      <dgm:prSet phldrT="[Texte]" custT="1"/>
      <dgm:spPr/>
      <dgm:t>
        <a:bodyPr/>
        <a:lstStyle/>
        <a:p>
          <a:pPr algn="l"/>
          <a:r>
            <a:rPr lang="fr-FR" sz="1600" b="1" dirty="0" smtClean="0"/>
            <a:t>JEU</a:t>
          </a:r>
          <a:r>
            <a:rPr lang="fr-FR" sz="1600" dirty="0" smtClean="0"/>
            <a:t> : </a:t>
          </a:r>
        </a:p>
        <a:p>
          <a:pPr algn="l"/>
          <a:r>
            <a:rPr lang="fr-FR" sz="1400" dirty="0" smtClean="0"/>
            <a:t>- Humour</a:t>
          </a:r>
        </a:p>
        <a:p>
          <a:pPr algn="l"/>
          <a:r>
            <a:rPr lang="fr-FR" sz="1400" dirty="0" smtClean="0"/>
            <a:t>- Amusement</a:t>
          </a:r>
        </a:p>
        <a:p>
          <a:pPr algn="l"/>
          <a:r>
            <a:rPr lang="fr-FR" sz="1400" dirty="0" smtClean="0"/>
            <a:t>- Modèle du jeu enfantin : </a:t>
          </a:r>
        </a:p>
        <a:p>
          <a:pPr algn="l"/>
          <a:r>
            <a:rPr lang="fr-FR" sz="1400" dirty="0" smtClean="0"/>
            <a:t>« on dit que toi tu es …et moi je suis… »</a:t>
          </a:r>
          <a:endParaRPr lang="fr-FR" sz="1400" dirty="0"/>
        </a:p>
      </dgm:t>
    </dgm:pt>
    <dgm:pt modelId="{9E9B4B2A-52A1-C845-AAD8-450608A77D1F}" type="parTrans" cxnId="{299273D3-3107-5F48-A68C-17518086CC9F}">
      <dgm:prSet/>
      <dgm:spPr/>
      <dgm:t>
        <a:bodyPr/>
        <a:lstStyle/>
        <a:p>
          <a:endParaRPr lang="fr-FR"/>
        </a:p>
      </dgm:t>
    </dgm:pt>
    <dgm:pt modelId="{3EE9E2DB-A50B-804C-918D-627168D1E89A}" type="sibTrans" cxnId="{299273D3-3107-5F48-A68C-17518086CC9F}">
      <dgm:prSet/>
      <dgm:spPr/>
      <dgm:t>
        <a:bodyPr/>
        <a:lstStyle/>
        <a:p>
          <a:endParaRPr lang="fr-FR"/>
        </a:p>
      </dgm:t>
    </dgm:pt>
    <dgm:pt modelId="{F0A0D677-EABC-0D40-A409-5CBD845F30D0}">
      <dgm:prSet phldrT="[Texte]" custT="1"/>
      <dgm:spPr/>
      <dgm:t>
        <a:bodyPr/>
        <a:lstStyle/>
        <a:p>
          <a:pPr algn="r"/>
          <a:r>
            <a:rPr lang="fr-FR" sz="1700" b="1" dirty="0" smtClean="0"/>
            <a:t>SÉRIEUX</a:t>
          </a:r>
          <a:r>
            <a:rPr lang="fr-FR" sz="1700" dirty="0" smtClean="0"/>
            <a:t> : </a:t>
          </a:r>
        </a:p>
        <a:p>
          <a:pPr algn="r"/>
          <a:r>
            <a:rPr lang="fr-FR" sz="1700" dirty="0" smtClean="0"/>
            <a:t>- </a:t>
          </a:r>
          <a:r>
            <a:rPr lang="fr-FR" sz="1400" dirty="0" smtClean="0"/>
            <a:t>Être </a:t>
          </a:r>
          <a:r>
            <a:rPr lang="fr-FR" sz="1400" dirty="0" smtClean="0"/>
            <a:t>pris </a:t>
          </a:r>
          <a:r>
            <a:rPr lang="fr-FR" sz="1400" dirty="0" err="1" smtClean="0"/>
            <a:t>ausérieux</a:t>
          </a:r>
          <a:r>
            <a:rPr lang="fr-FR" sz="1400" dirty="0" smtClean="0"/>
            <a:t>        </a:t>
          </a:r>
          <a:r>
            <a:rPr lang="fr-FR" sz="1400" dirty="0" smtClean="0"/>
            <a:t>sans se prendre       au sérieux</a:t>
          </a:r>
        </a:p>
        <a:p>
          <a:pPr algn="r"/>
          <a:r>
            <a:rPr lang="fr-FR" sz="1400" dirty="0" smtClean="0"/>
            <a:t>- Stimulation de        la concentration       par la centralisation autour d’une expérience de pensée commune. </a:t>
          </a:r>
          <a:endParaRPr lang="fr-FR" sz="1400" dirty="0"/>
        </a:p>
      </dgm:t>
    </dgm:pt>
    <dgm:pt modelId="{9C9EF6DD-F689-F84A-A328-34FBE1B2DA28}" type="parTrans" cxnId="{04969482-707B-8F43-9B0C-3EC60A73BC36}">
      <dgm:prSet/>
      <dgm:spPr/>
      <dgm:t>
        <a:bodyPr/>
        <a:lstStyle/>
        <a:p>
          <a:endParaRPr lang="fr-FR"/>
        </a:p>
      </dgm:t>
    </dgm:pt>
    <dgm:pt modelId="{9243AECE-E98E-844C-AEE3-710498D05E76}" type="sibTrans" cxnId="{04969482-707B-8F43-9B0C-3EC60A73BC36}">
      <dgm:prSet/>
      <dgm:spPr/>
      <dgm:t>
        <a:bodyPr/>
        <a:lstStyle/>
        <a:p>
          <a:endParaRPr lang="fr-FR"/>
        </a:p>
      </dgm:t>
    </dgm:pt>
    <dgm:pt modelId="{B4DE29B6-ED52-A947-AC2C-735981AC4D33}" type="pres">
      <dgm:prSet presAssocID="{617B6A96-E8F2-2540-ACBD-A6046F42F4B8}" presName="compositeShape" presStyleCnt="0">
        <dgm:presLayoutVars>
          <dgm:chMax val="7"/>
          <dgm:dir/>
          <dgm:resizeHandles val="exact"/>
        </dgm:presLayoutVars>
      </dgm:prSet>
      <dgm:spPr/>
    </dgm:pt>
    <dgm:pt modelId="{E1BFB228-996A-F042-B96E-332823D996CA}" type="pres">
      <dgm:prSet presAssocID="{FEEFD31D-F664-8C4B-90BA-3C2F6EBB9293}" presName="circ1" presStyleLbl="vennNode1" presStyleIdx="0" presStyleCnt="2" custScaleX="120632" custScaleY="125062" custLinFactNeighborX="-6350" custLinFactNeighborY="453"/>
      <dgm:spPr/>
      <dgm:t>
        <a:bodyPr/>
        <a:lstStyle/>
        <a:p>
          <a:endParaRPr lang="fr-FR"/>
        </a:p>
      </dgm:t>
    </dgm:pt>
    <dgm:pt modelId="{9E0E0363-4FD9-0949-8CB5-3FCFE673D4DD}" type="pres">
      <dgm:prSet presAssocID="{FEEFD31D-F664-8C4B-90BA-3C2F6EBB92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FBC1A5-374C-194B-B28E-66B684C17F52}" type="pres">
      <dgm:prSet presAssocID="{F0A0D677-EABC-0D40-A409-5CBD845F30D0}" presName="circ2" presStyleLbl="vennNode1" presStyleIdx="1" presStyleCnt="2" custScaleX="119146" custScaleY="122585" custLinFactNeighborX="907" custLinFactNeighborY="3175"/>
      <dgm:spPr/>
      <dgm:t>
        <a:bodyPr/>
        <a:lstStyle/>
        <a:p>
          <a:endParaRPr lang="fr-FR"/>
        </a:p>
      </dgm:t>
    </dgm:pt>
    <dgm:pt modelId="{617F9FCC-846F-FB41-B116-CB89C5A09AFC}" type="pres">
      <dgm:prSet presAssocID="{F0A0D677-EABC-0D40-A409-5CBD845F30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1DC01D-C2A8-1B48-BD66-2B2541EE94EF}" type="presOf" srcId="{FEEFD31D-F664-8C4B-90BA-3C2F6EBB9293}" destId="{9E0E0363-4FD9-0949-8CB5-3FCFE673D4DD}" srcOrd="1" destOrd="0" presId="urn:microsoft.com/office/officeart/2005/8/layout/venn1"/>
    <dgm:cxn modelId="{299273D3-3107-5F48-A68C-17518086CC9F}" srcId="{617B6A96-E8F2-2540-ACBD-A6046F42F4B8}" destId="{FEEFD31D-F664-8C4B-90BA-3C2F6EBB9293}" srcOrd="0" destOrd="0" parTransId="{9E9B4B2A-52A1-C845-AAD8-450608A77D1F}" sibTransId="{3EE9E2DB-A50B-804C-918D-627168D1E89A}"/>
    <dgm:cxn modelId="{B6B46F20-D0BD-1244-8118-86CA6A9878A7}" type="presOf" srcId="{FEEFD31D-F664-8C4B-90BA-3C2F6EBB9293}" destId="{E1BFB228-996A-F042-B96E-332823D996CA}" srcOrd="0" destOrd="0" presId="urn:microsoft.com/office/officeart/2005/8/layout/venn1"/>
    <dgm:cxn modelId="{04969482-707B-8F43-9B0C-3EC60A73BC36}" srcId="{617B6A96-E8F2-2540-ACBD-A6046F42F4B8}" destId="{F0A0D677-EABC-0D40-A409-5CBD845F30D0}" srcOrd="1" destOrd="0" parTransId="{9C9EF6DD-F689-F84A-A328-34FBE1B2DA28}" sibTransId="{9243AECE-E98E-844C-AEE3-710498D05E76}"/>
    <dgm:cxn modelId="{876FA07F-CA75-D146-BB16-6CCE2EA71CC4}" type="presOf" srcId="{F0A0D677-EABC-0D40-A409-5CBD845F30D0}" destId="{84FBC1A5-374C-194B-B28E-66B684C17F52}" srcOrd="0" destOrd="0" presId="urn:microsoft.com/office/officeart/2005/8/layout/venn1"/>
    <dgm:cxn modelId="{50C10C50-B605-7644-BB47-3D65AC4E8D4A}" type="presOf" srcId="{617B6A96-E8F2-2540-ACBD-A6046F42F4B8}" destId="{B4DE29B6-ED52-A947-AC2C-735981AC4D33}" srcOrd="0" destOrd="0" presId="urn:microsoft.com/office/officeart/2005/8/layout/venn1"/>
    <dgm:cxn modelId="{B6601699-32BB-AE45-9679-6EFA66C71E22}" type="presOf" srcId="{F0A0D677-EABC-0D40-A409-5CBD845F30D0}" destId="{617F9FCC-846F-FB41-B116-CB89C5A09AFC}" srcOrd="1" destOrd="0" presId="urn:microsoft.com/office/officeart/2005/8/layout/venn1"/>
    <dgm:cxn modelId="{287F2F05-B47F-9044-B69B-BF615BA3FA6E}" type="presParOf" srcId="{B4DE29B6-ED52-A947-AC2C-735981AC4D33}" destId="{E1BFB228-996A-F042-B96E-332823D996CA}" srcOrd="0" destOrd="0" presId="urn:microsoft.com/office/officeart/2005/8/layout/venn1"/>
    <dgm:cxn modelId="{E7B22BCD-E26A-0D47-AF26-64B7AD1FA772}" type="presParOf" srcId="{B4DE29B6-ED52-A947-AC2C-735981AC4D33}" destId="{9E0E0363-4FD9-0949-8CB5-3FCFE673D4DD}" srcOrd="1" destOrd="0" presId="urn:microsoft.com/office/officeart/2005/8/layout/venn1"/>
    <dgm:cxn modelId="{97180C69-9ADF-7249-A015-CA6757252328}" type="presParOf" srcId="{B4DE29B6-ED52-A947-AC2C-735981AC4D33}" destId="{84FBC1A5-374C-194B-B28E-66B684C17F52}" srcOrd="2" destOrd="0" presId="urn:microsoft.com/office/officeart/2005/8/layout/venn1"/>
    <dgm:cxn modelId="{FF99C9A2-00B5-244C-A7F6-B065718E3798}" type="presParOf" srcId="{B4DE29B6-ED52-A947-AC2C-735981AC4D33}" destId="{617F9FCC-846F-FB41-B116-CB89C5A09AF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60DBA1-8208-E442-9D6E-A47095AD7512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1A7CCCD-60D7-6042-8E11-210EC7ED6135}">
      <dgm:prSet/>
      <dgm:spPr/>
      <dgm:t>
        <a:bodyPr/>
        <a:lstStyle/>
        <a:p>
          <a:r>
            <a:rPr lang="fr-FR" b="1" dirty="0" smtClean="0"/>
            <a:t>Pensée </a:t>
          </a:r>
          <a:r>
            <a:rPr lang="fr-FR" b="1" dirty="0" smtClean="0"/>
            <a:t>créative </a:t>
          </a:r>
          <a:r>
            <a:rPr lang="fr-FR" dirty="0" smtClean="0"/>
            <a:t>: penser sans </a:t>
          </a:r>
          <a:r>
            <a:rPr lang="fr-FR" dirty="0" smtClean="0"/>
            <a:t>être enfermé dans le réel</a:t>
          </a:r>
          <a:r>
            <a:rPr lang="fr-FR" dirty="0" smtClean="0"/>
            <a:t> </a:t>
          </a:r>
          <a:endParaRPr lang="fr-FR" dirty="0"/>
        </a:p>
      </dgm:t>
    </dgm:pt>
    <dgm:pt modelId="{E1D5E3C3-DAEF-DF46-81B5-88406E8E4E50}" type="parTrans" cxnId="{F8817681-E9E7-A344-8CFB-0F0A11225D5B}">
      <dgm:prSet/>
      <dgm:spPr/>
      <dgm:t>
        <a:bodyPr/>
        <a:lstStyle/>
        <a:p>
          <a:endParaRPr lang="fr-FR"/>
        </a:p>
      </dgm:t>
    </dgm:pt>
    <dgm:pt modelId="{A4B95A0C-425F-6B4C-BE5D-C964C79023FC}" type="sibTrans" cxnId="{F8817681-E9E7-A344-8CFB-0F0A11225D5B}">
      <dgm:prSet/>
      <dgm:spPr/>
      <dgm:t>
        <a:bodyPr/>
        <a:lstStyle/>
        <a:p>
          <a:endParaRPr lang="fr-FR"/>
        </a:p>
      </dgm:t>
    </dgm:pt>
    <dgm:pt modelId="{0578BB37-B0D8-4D4C-9BDB-B3E92F342DAE}">
      <dgm:prSet phldrT="[Texte]"/>
      <dgm:spPr/>
      <dgm:t>
        <a:bodyPr/>
        <a:lstStyle/>
        <a:p>
          <a:r>
            <a:rPr lang="fr-FR" b="1" dirty="0" smtClean="0"/>
            <a:t>Pensée </a:t>
          </a:r>
          <a:r>
            <a:rPr lang="fr-FR" b="1" dirty="0" smtClean="0"/>
            <a:t>réflexive </a:t>
          </a:r>
          <a:r>
            <a:rPr lang="fr-FR" dirty="0" smtClean="0"/>
            <a:t>: miroir déformant</a:t>
          </a:r>
          <a:endParaRPr lang="fr-FR" dirty="0"/>
        </a:p>
      </dgm:t>
    </dgm:pt>
    <dgm:pt modelId="{223BA22C-80C8-2942-8654-5A3FBC101E15}" type="parTrans" cxnId="{475FE949-3BBC-624E-80EF-825AF2E22B2D}">
      <dgm:prSet/>
      <dgm:spPr/>
      <dgm:t>
        <a:bodyPr/>
        <a:lstStyle/>
        <a:p>
          <a:endParaRPr lang="fr-FR"/>
        </a:p>
      </dgm:t>
    </dgm:pt>
    <dgm:pt modelId="{96C00C30-BCEB-F64D-BCED-CDD49AEAEC56}" type="sibTrans" cxnId="{475FE949-3BBC-624E-80EF-825AF2E22B2D}">
      <dgm:prSet/>
      <dgm:spPr/>
      <dgm:t>
        <a:bodyPr/>
        <a:lstStyle/>
        <a:p>
          <a:endParaRPr lang="fr-FR"/>
        </a:p>
      </dgm:t>
    </dgm:pt>
    <dgm:pt modelId="{794FA427-AD85-9E47-8B43-D29608C67818}">
      <dgm:prSet phldrT="[Texte]"/>
      <dgm:spPr/>
      <dgm:t>
        <a:bodyPr/>
        <a:lstStyle/>
        <a:p>
          <a:r>
            <a:rPr lang="fr-FR" b="1" dirty="0" smtClean="0"/>
            <a:t>Pensée </a:t>
          </a:r>
          <a:r>
            <a:rPr lang="fr-FR" b="1" dirty="0" smtClean="0"/>
            <a:t>critique </a:t>
          </a:r>
          <a:r>
            <a:rPr lang="fr-FR" dirty="0" smtClean="0"/>
            <a:t>: remettre en question les évidences</a:t>
          </a:r>
          <a:endParaRPr lang="fr-FR" dirty="0"/>
        </a:p>
      </dgm:t>
    </dgm:pt>
    <dgm:pt modelId="{B7E05CED-99EC-4D4B-89CF-E9AE5AE8C975}" type="parTrans" cxnId="{7B2A5E67-D25A-4549-8419-EB7592230FA3}">
      <dgm:prSet/>
      <dgm:spPr/>
      <dgm:t>
        <a:bodyPr/>
        <a:lstStyle/>
        <a:p>
          <a:endParaRPr lang="fr-FR"/>
        </a:p>
      </dgm:t>
    </dgm:pt>
    <dgm:pt modelId="{1E246630-43EF-8F43-BAAB-61E89F580656}" type="sibTrans" cxnId="{7B2A5E67-D25A-4549-8419-EB7592230FA3}">
      <dgm:prSet/>
      <dgm:spPr/>
      <dgm:t>
        <a:bodyPr/>
        <a:lstStyle/>
        <a:p>
          <a:endParaRPr lang="fr-FR"/>
        </a:p>
      </dgm:t>
    </dgm:pt>
    <dgm:pt modelId="{A9F463B9-1208-4349-9829-3C20613137C0}">
      <dgm:prSet phldrT="[Texte]"/>
      <dgm:spPr/>
      <dgm:t>
        <a:bodyPr/>
        <a:lstStyle/>
        <a:p>
          <a:endParaRPr lang="fr-FR"/>
        </a:p>
      </dgm:t>
    </dgm:pt>
    <dgm:pt modelId="{26F904DB-D4F4-6F4B-9E79-F0F18101842D}" type="parTrans" cxnId="{E3440388-39AC-D949-B01E-7E6B3F0808C3}">
      <dgm:prSet/>
      <dgm:spPr/>
      <dgm:t>
        <a:bodyPr/>
        <a:lstStyle/>
        <a:p>
          <a:endParaRPr lang="fr-FR"/>
        </a:p>
      </dgm:t>
    </dgm:pt>
    <dgm:pt modelId="{B10E5702-525C-924A-AD92-13F54DDE403E}" type="sibTrans" cxnId="{E3440388-39AC-D949-B01E-7E6B3F0808C3}">
      <dgm:prSet/>
      <dgm:spPr/>
      <dgm:t>
        <a:bodyPr/>
        <a:lstStyle/>
        <a:p>
          <a:endParaRPr lang="fr-FR"/>
        </a:p>
      </dgm:t>
    </dgm:pt>
    <dgm:pt modelId="{ED916567-BE29-6940-8D99-648FF35B500C}" type="pres">
      <dgm:prSet presAssocID="{7760DBA1-8208-E442-9D6E-A47095AD751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964AC1C-0866-9B49-A4A9-334872E3EA79}" type="pres">
      <dgm:prSet presAssocID="{B1A7CCCD-60D7-6042-8E11-210EC7ED613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7B98F6-ABB4-D843-9799-716B3481E6BD}" type="pres">
      <dgm:prSet presAssocID="{B1A7CCCD-60D7-6042-8E11-210EC7ED6135}" presName="gear1srcNode" presStyleLbl="node1" presStyleIdx="0" presStyleCnt="3"/>
      <dgm:spPr/>
      <dgm:t>
        <a:bodyPr/>
        <a:lstStyle/>
        <a:p>
          <a:endParaRPr lang="fr-FR"/>
        </a:p>
      </dgm:t>
    </dgm:pt>
    <dgm:pt modelId="{C6B2877E-DCEC-254E-ACD7-618DA392D24D}" type="pres">
      <dgm:prSet presAssocID="{B1A7CCCD-60D7-6042-8E11-210EC7ED6135}" presName="gear1dstNode" presStyleLbl="node1" presStyleIdx="0" presStyleCnt="3"/>
      <dgm:spPr/>
      <dgm:t>
        <a:bodyPr/>
        <a:lstStyle/>
        <a:p>
          <a:endParaRPr lang="fr-FR"/>
        </a:p>
      </dgm:t>
    </dgm:pt>
    <dgm:pt modelId="{68AE9FF7-B66D-4345-8C02-0F8CA50E103E}" type="pres">
      <dgm:prSet presAssocID="{0578BB37-B0D8-4D4C-9BDB-B3E92F342DA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ADB53C-F520-F94A-8E74-401800B3CB2E}" type="pres">
      <dgm:prSet presAssocID="{0578BB37-B0D8-4D4C-9BDB-B3E92F342DAE}" presName="gear2srcNode" presStyleLbl="node1" presStyleIdx="1" presStyleCnt="3"/>
      <dgm:spPr/>
      <dgm:t>
        <a:bodyPr/>
        <a:lstStyle/>
        <a:p>
          <a:endParaRPr lang="fr-FR"/>
        </a:p>
      </dgm:t>
    </dgm:pt>
    <dgm:pt modelId="{64555750-0E62-6B4F-85FB-264E908B76FF}" type="pres">
      <dgm:prSet presAssocID="{0578BB37-B0D8-4D4C-9BDB-B3E92F342DAE}" presName="gear2dstNode" presStyleLbl="node1" presStyleIdx="1" presStyleCnt="3"/>
      <dgm:spPr/>
      <dgm:t>
        <a:bodyPr/>
        <a:lstStyle/>
        <a:p>
          <a:endParaRPr lang="fr-FR"/>
        </a:p>
      </dgm:t>
    </dgm:pt>
    <dgm:pt modelId="{59D09F35-61ED-6C40-B291-1DAC2469E104}" type="pres">
      <dgm:prSet presAssocID="{794FA427-AD85-9E47-8B43-D29608C67818}" presName="gear3" presStyleLbl="node1" presStyleIdx="2" presStyleCnt="3"/>
      <dgm:spPr/>
      <dgm:t>
        <a:bodyPr/>
        <a:lstStyle/>
        <a:p>
          <a:endParaRPr lang="fr-FR"/>
        </a:p>
      </dgm:t>
    </dgm:pt>
    <dgm:pt modelId="{F202CEC1-68B6-A44A-9AD5-EC56291FC77D}" type="pres">
      <dgm:prSet presAssocID="{794FA427-AD85-9E47-8B43-D29608C6781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B84275-6BE2-4F4F-9AD0-13AA9681E08C}" type="pres">
      <dgm:prSet presAssocID="{794FA427-AD85-9E47-8B43-D29608C67818}" presName="gear3srcNode" presStyleLbl="node1" presStyleIdx="2" presStyleCnt="3"/>
      <dgm:spPr/>
      <dgm:t>
        <a:bodyPr/>
        <a:lstStyle/>
        <a:p>
          <a:endParaRPr lang="fr-FR"/>
        </a:p>
      </dgm:t>
    </dgm:pt>
    <dgm:pt modelId="{E7CCADA2-7AF7-934D-AECA-F50D1D5A668F}" type="pres">
      <dgm:prSet presAssocID="{794FA427-AD85-9E47-8B43-D29608C67818}" presName="gear3dstNode" presStyleLbl="node1" presStyleIdx="2" presStyleCnt="3"/>
      <dgm:spPr/>
      <dgm:t>
        <a:bodyPr/>
        <a:lstStyle/>
        <a:p>
          <a:endParaRPr lang="fr-FR"/>
        </a:p>
      </dgm:t>
    </dgm:pt>
    <dgm:pt modelId="{6084A4C0-640A-3D41-83E0-9A9C724B2F25}" type="pres">
      <dgm:prSet presAssocID="{A4B95A0C-425F-6B4C-BE5D-C964C79023FC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8CEDCCB1-3DCC-8842-9E8F-E551C223BBEC}" type="pres">
      <dgm:prSet presAssocID="{96C00C30-BCEB-F64D-BCED-CDD49AEAEC56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93C33D00-3D8C-CA49-804C-28E28AAC9109}" type="pres">
      <dgm:prSet presAssocID="{1E246630-43EF-8F43-BAAB-61E89F580656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6DD35821-83E9-A64A-83ED-3A52DE486803}" type="presOf" srcId="{B1A7CCCD-60D7-6042-8E11-210EC7ED6135}" destId="{6964AC1C-0866-9B49-A4A9-334872E3EA79}" srcOrd="0" destOrd="0" presId="urn:microsoft.com/office/officeart/2005/8/layout/gear1"/>
    <dgm:cxn modelId="{7B2A5E67-D25A-4549-8419-EB7592230FA3}" srcId="{7760DBA1-8208-E442-9D6E-A47095AD7512}" destId="{794FA427-AD85-9E47-8B43-D29608C67818}" srcOrd="2" destOrd="0" parTransId="{B7E05CED-99EC-4D4B-89CF-E9AE5AE8C975}" sibTransId="{1E246630-43EF-8F43-BAAB-61E89F580656}"/>
    <dgm:cxn modelId="{A01B3EDF-3080-0143-A52A-5138E655200B}" type="presOf" srcId="{794FA427-AD85-9E47-8B43-D29608C67818}" destId="{59D09F35-61ED-6C40-B291-1DAC2469E104}" srcOrd="0" destOrd="0" presId="urn:microsoft.com/office/officeart/2005/8/layout/gear1"/>
    <dgm:cxn modelId="{E3440388-39AC-D949-B01E-7E6B3F0808C3}" srcId="{7760DBA1-8208-E442-9D6E-A47095AD7512}" destId="{A9F463B9-1208-4349-9829-3C20613137C0}" srcOrd="3" destOrd="0" parTransId="{26F904DB-D4F4-6F4B-9E79-F0F18101842D}" sibTransId="{B10E5702-525C-924A-AD92-13F54DDE403E}"/>
    <dgm:cxn modelId="{925133B4-1F14-E445-BEC2-E15C76D35237}" type="presOf" srcId="{B1A7CCCD-60D7-6042-8E11-210EC7ED6135}" destId="{C6B2877E-DCEC-254E-ACD7-618DA392D24D}" srcOrd="2" destOrd="0" presId="urn:microsoft.com/office/officeart/2005/8/layout/gear1"/>
    <dgm:cxn modelId="{79707E89-7917-554F-A655-64782C546E0C}" type="presOf" srcId="{794FA427-AD85-9E47-8B43-D29608C67818}" destId="{D3B84275-6BE2-4F4F-9AD0-13AA9681E08C}" srcOrd="2" destOrd="0" presId="urn:microsoft.com/office/officeart/2005/8/layout/gear1"/>
    <dgm:cxn modelId="{7423240E-4506-8F46-BFE1-A293EA572781}" type="presOf" srcId="{0578BB37-B0D8-4D4C-9BDB-B3E92F342DAE}" destId="{61ADB53C-F520-F94A-8E74-401800B3CB2E}" srcOrd="1" destOrd="0" presId="urn:microsoft.com/office/officeart/2005/8/layout/gear1"/>
    <dgm:cxn modelId="{4849B96D-75DC-1C4E-8E85-2E919BE25271}" type="presOf" srcId="{A4B95A0C-425F-6B4C-BE5D-C964C79023FC}" destId="{6084A4C0-640A-3D41-83E0-9A9C724B2F25}" srcOrd="0" destOrd="0" presId="urn:microsoft.com/office/officeart/2005/8/layout/gear1"/>
    <dgm:cxn modelId="{F8817681-E9E7-A344-8CFB-0F0A11225D5B}" srcId="{7760DBA1-8208-E442-9D6E-A47095AD7512}" destId="{B1A7CCCD-60D7-6042-8E11-210EC7ED6135}" srcOrd="0" destOrd="0" parTransId="{E1D5E3C3-DAEF-DF46-81B5-88406E8E4E50}" sibTransId="{A4B95A0C-425F-6B4C-BE5D-C964C79023FC}"/>
    <dgm:cxn modelId="{065910D8-A85D-AC46-83FA-1AFE6E27181F}" type="presOf" srcId="{794FA427-AD85-9E47-8B43-D29608C67818}" destId="{E7CCADA2-7AF7-934D-AECA-F50D1D5A668F}" srcOrd="3" destOrd="0" presId="urn:microsoft.com/office/officeart/2005/8/layout/gear1"/>
    <dgm:cxn modelId="{475FE949-3BBC-624E-80EF-825AF2E22B2D}" srcId="{7760DBA1-8208-E442-9D6E-A47095AD7512}" destId="{0578BB37-B0D8-4D4C-9BDB-B3E92F342DAE}" srcOrd="1" destOrd="0" parTransId="{223BA22C-80C8-2942-8654-5A3FBC101E15}" sibTransId="{96C00C30-BCEB-F64D-BCED-CDD49AEAEC56}"/>
    <dgm:cxn modelId="{5A729773-B29F-3845-85F5-F42334C2BEB3}" type="presOf" srcId="{0578BB37-B0D8-4D4C-9BDB-B3E92F342DAE}" destId="{64555750-0E62-6B4F-85FB-264E908B76FF}" srcOrd="2" destOrd="0" presId="urn:microsoft.com/office/officeart/2005/8/layout/gear1"/>
    <dgm:cxn modelId="{7FC72567-9285-B148-92E7-F62DA13B5D36}" type="presOf" srcId="{B1A7CCCD-60D7-6042-8E11-210EC7ED6135}" destId="{527B98F6-ABB4-D843-9799-716B3481E6BD}" srcOrd="1" destOrd="0" presId="urn:microsoft.com/office/officeart/2005/8/layout/gear1"/>
    <dgm:cxn modelId="{CE79C72A-AF51-574D-B309-6948727C8C1D}" type="presOf" srcId="{0578BB37-B0D8-4D4C-9BDB-B3E92F342DAE}" destId="{68AE9FF7-B66D-4345-8C02-0F8CA50E103E}" srcOrd="0" destOrd="0" presId="urn:microsoft.com/office/officeart/2005/8/layout/gear1"/>
    <dgm:cxn modelId="{5A1FC92E-8EA8-A24E-9FEA-B05B62491FAF}" type="presOf" srcId="{96C00C30-BCEB-F64D-BCED-CDD49AEAEC56}" destId="{8CEDCCB1-3DCC-8842-9E8F-E551C223BBEC}" srcOrd="0" destOrd="0" presId="urn:microsoft.com/office/officeart/2005/8/layout/gear1"/>
    <dgm:cxn modelId="{A65C7573-B98A-C843-BF0D-6044E77A352A}" type="presOf" srcId="{1E246630-43EF-8F43-BAAB-61E89F580656}" destId="{93C33D00-3D8C-CA49-804C-28E28AAC9109}" srcOrd="0" destOrd="0" presId="urn:microsoft.com/office/officeart/2005/8/layout/gear1"/>
    <dgm:cxn modelId="{598D56E7-C9D7-0743-B0A5-F6FC01E74090}" type="presOf" srcId="{794FA427-AD85-9E47-8B43-D29608C67818}" destId="{F202CEC1-68B6-A44A-9AD5-EC56291FC77D}" srcOrd="1" destOrd="0" presId="urn:microsoft.com/office/officeart/2005/8/layout/gear1"/>
    <dgm:cxn modelId="{CB460B74-8AD9-344C-BEEF-9126E7FB3BE5}" type="presOf" srcId="{7760DBA1-8208-E442-9D6E-A47095AD7512}" destId="{ED916567-BE29-6940-8D99-648FF35B500C}" srcOrd="0" destOrd="0" presId="urn:microsoft.com/office/officeart/2005/8/layout/gear1"/>
    <dgm:cxn modelId="{3A26F8F8-1157-F848-BB78-D6EAC2B20495}" type="presParOf" srcId="{ED916567-BE29-6940-8D99-648FF35B500C}" destId="{6964AC1C-0866-9B49-A4A9-334872E3EA79}" srcOrd="0" destOrd="0" presId="urn:microsoft.com/office/officeart/2005/8/layout/gear1"/>
    <dgm:cxn modelId="{D011E412-C07A-724B-A083-66F89F28ACCD}" type="presParOf" srcId="{ED916567-BE29-6940-8D99-648FF35B500C}" destId="{527B98F6-ABB4-D843-9799-716B3481E6BD}" srcOrd="1" destOrd="0" presId="urn:microsoft.com/office/officeart/2005/8/layout/gear1"/>
    <dgm:cxn modelId="{E78A9714-48AB-4645-B7C4-A257D59F0B00}" type="presParOf" srcId="{ED916567-BE29-6940-8D99-648FF35B500C}" destId="{C6B2877E-DCEC-254E-ACD7-618DA392D24D}" srcOrd="2" destOrd="0" presId="urn:microsoft.com/office/officeart/2005/8/layout/gear1"/>
    <dgm:cxn modelId="{64027233-ACE1-8B48-940E-C52F5A5200A5}" type="presParOf" srcId="{ED916567-BE29-6940-8D99-648FF35B500C}" destId="{68AE9FF7-B66D-4345-8C02-0F8CA50E103E}" srcOrd="3" destOrd="0" presId="urn:microsoft.com/office/officeart/2005/8/layout/gear1"/>
    <dgm:cxn modelId="{92536410-9B64-F745-AE81-EF0069D0A162}" type="presParOf" srcId="{ED916567-BE29-6940-8D99-648FF35B500C}" destId="{61ADB53C-F520-F94A-8E74-401800B3CB2E}" srcOrd="4" destOrd="0" presId="urn:microsoft.com/office/officeart/2005/8/layout/gear1"/>
    <dgm:cxn modelId="{AFD95AF8-DB2A-0940-90F8-869951D3052C}" type="presParOf" srcId="{ED916567-BE29-6940-8D99-648FF35B500C}" destId="{64555750-0E62-6B4F-85FB-264E908B76FF}" srcOrd="5" destOrd="0" presId="urn:microsoft.com/office/officeart/2005/8/layout/gear1"/>
    <dgm:cxn modelId="{CF5FCCE3-BD8E-6840-A05B-F4F7E74C3AF5}" type="presParOf" srcId="{ED916567-BE29-6940-8D99-648FF35B500C}" destId="{59D09F35-61ED-6C40-B291-1DAC2469E104}" srcOrd="6" destOrd="0" presId="urn:microsoft.com/office/officeart/2005/8/layout/gear1"/>
    <dgm:cxn modelId="{3D41F0A4-0CBD-6E40-A316-79165622A3F7}" type="presParOf" srcId="{ED916567-BE29-6940-8D99-648FF35B500C}" destId="{F202CEC1-68B6-A44A-9AD5-EC56291FC77D}" srcOrd="7" destOrd="0" presId="urn:microsoft.com/office/officeart/2005/8/layout/gear1"/>
    <dgm:cxn modelId="{95AF3550-E2A1-354F-8577-335248B9FEE9}" type="presParOf" srcId="{ED916567-BE29-6940-8D99-648FF35B500C}" destId="{D3B84275-6BE2-4F4F-9AD0-13AA9681E08C}" srcOrd="8" destOrd="0" presId="urn:microsoft.com/office/officeart/2005/8/layout/gear1"/>
    <dgm:cxn modelId="{9AC69262-2BF8-2B41-B5FC-76F2B90068F5}" type="presParOf" srcId="{ED916567-BE29-6940-8D99-648FF35B500C}" destId="{E7CCADA2-7AF7-934D-AECA-F50D1D5A668F}" srcOrd="9" destOrd="0" presId="urn:microsoft.com/office/officeart/2005/8/layout/gear1"/>
    <dgm:cxn modelId="{C2F3A442-A560-0E4A-A374-2CF13442AF07}" type="presParOf" srcId="{ED916567-BE29-6940-8D99-648FF35B500C}" destId="{6084A4C0-640A-3D41-83E0-9A9C724B2F25}" srcOrd="10" destOrd="0" presId="urn:microsoft.com/office/officeart/2005/8/layout/gear1"/>
    <dgm:cxn modelId="{C10BCE3C-0492-9741-8E9B-B182140126E4}" type="presParOf" srcId="{ED916567-BE29-6940-8D99-648FF35B500C}" destId="{8CEDCCB1-3DCC-8842-9E8F-E551C223BBEC}" srcOrd="11" destOrd="0" presId="urn:microsoft.com/office/officeart/2005/8/layout/gear1"/>
    <dgm:cxn modelId="{E8370C2F-D1A2-2F4C-BC82-B5742CDCE543}" type="presParOf" srcId="{ED916567-BE29-6940-8D99-648FF35B500C}" destId="{93C33D00-3D8C-CA49-804C-28E28AAC910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FB228-996A-F042-B96E-332823D996CA}">
      <dsp:nvSpPr>
        <dsp:cNvPr id="0" name=""/>
        <dsp:cNvSpPr/>
      </dsp:nvSpPr>
      <dsp:spPr>
        <a:xfrm>
          <a:off x="1989682" y="37978"/>
          <a:ext cx="1822989" cy="18229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Activité rationnelle</a:t>
          </a:r>
          <a:endParaRPr lang="fr-FR" sz="1500" kern="1200" dirty="0"/>
        </a:p>
      </dsp:txBody>
      <dsp:txXfrm>
        <a:off x="2232747" y="357002"/>
        <a:ext cx="1336858" cy="820345"/>
      </dsp:txXfrm>
    </dsp:sp>
    <dsp:sp modelId="{84FBC1A5-374C-194B-B28E-66B684C17F52}">
      <dsp:nvSpPr>
        <dsp:cNvPr id="0" name=""/>
        <dsp:cNvSpPr/>
      </dsp:nvSpPr>
      <dsp:spPr>
        <a:xfrm>
          <a:off x="2647477" y="1177347"/>
          <a:ext cx="1822989" cy="18229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Activité Imaginative </a:t>
          </a:r>
          <a:endParaRPr lang="fr-FR" sz="1500" kern="1200" dirty="0"/>
        </a:p>
      </dsp:txBody>
      <dsp:txXfrm>
        <a:off x="3205008" y="1648285"/>
        <a:ext cx="1093793" cy="1002643"/>
      </dsp:txXfrm>
    </dsp:sp>
    <dsp:sp modelId="{8F9CAA05-67F1-D248-B5A0-82F38F1BBD93}">
      <dsp:nvSpPr>
        <dsp:cNvPr id="0" name=""/>
        <dsp:cNvSpPr/>
      </dsp:nvSpPr>
      <dsp:spPr>
        <a:xfrm>
          <a:off x="1331887" y="1215319"/>
          <a:ext cx="1822989" cy="18229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Créativité de la raison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Rationalité de l’imagination</a:t>
          </a:r>
          <a:endParaRPr lang="fr-FR" sz="1200" kern="1200" dirty="0"/>
        </a:p>
      </dsp:txBody>
      <dsp:txXfrm>
        <a:off x="1503552" y="1686258"/>
        <a:ext cx="1093793" cy="1002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FB228-996A-F042-B96E-332823D996CA}">
      <dsp:nvSpPr>
        <dsp:cNvPr id="0" name=""/>
        <dsp:cNvSpPr/>
      </dsp:nvSpPr>
      <dsp:spPr>
        <a:xfrm>
          <a:off x="-161715" y="348353"/>
          <a:ext cx="3311819" cy="343344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JEU</a:t>
          </a:r>
          <a:r>
            <a:rPr lang="fr-FR" sz="1600" kern="1200" dirty="0" smtClean="0"/>
            <a:t> 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 Humour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 Amusement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 Modèle du jeu enfantin 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« on dit que toi tu es …et moi je suis… »</a:t>
          </a:r>
          <a:endParaRPr lang="fr-FR" sz="1400" kern="1200" dirty="0"/>
        </a:p>
      </dsp:txBody>
      <dsp:txXfrm>
        <a:off x="300745" y="753230"/>
        <a:ext cx="1909517" cy="2623687"/>
      </dsp:txXfrm>
    </dsp:sp>
    <dsp:sp modelId="{84FBC1A5-374C-194B-B28E-66B684C17F52}">
      <dsp:nvSpPr>
        <dsp:cNvPr id="0" name=""/>
        <dsp:cNvSpPr/>
      </dsp:nvSpPr>
      <dsp:spPr>
        <a:xfrm>
          <a:off x="1837342" y="457085"/>
          <a:ext cx="3271023" cy="33654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SÉRIEUX</a:t>
          </a:r>
          <a:r>
            <a:rPr lang="fr-FR" sz="1700" kern="1200" dirty="0" smtClean="0"/>
            <a:t> : 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- </a:t>
          </a:r>
          <a:r>
            <a:rPr lang="fr-FR" sz="1400" kern="1200" dirty="0" smtClean="0"/>
            <a:t>Être </a:t>
          </a:r>
          <a:r>
            <a:rPr lang="fr-FR" sz="1400" kern="1200" dirty="0" smtClean="0"/>
            <a:t>pris </a:t>
          </a:r>
          <a:r>
            <a:rPr lang="fr-FR" sz="1400" kern="1200" dirty="0" err="1" smtClean="0"/>
            <a:t>ausérieux</a:t>
          </a:r>
          <a:r>
            <a:rPr lang="fr-FR" sz="1400" kern="1200" dirty="0" smtClean="0"/>
            <a:t>        </a:t>
          </a:r>
          <a:r>
            <a:rPr lang="fr-FR" sz="1400" kern="1200" dirty="0" smtClean="0"/>
            <a:t>sans se prendre       au sérieux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 Stimulation de        la concentration       par la centralisation autour d’une expérience de pensée commune. </a:t>
          </a:r>
          <a:endParaRPr lang="fr-FR" sz="1400" kern="1200" dirty="0"/>
        </a:p>
      </dsp:txBody>
      <dsp:txXfrm>
        <a:off x="2765605" y="853942"/>
        <a:ext cx="1885995" cy="2571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4AC1C-0866-9B49-A4A9-334872E3EA79}">
      <dsp:nvSpPr>
        <dsp:cNvPr id="0" name=""/>
        <dsp:cNvSpPr/>
      </dsp:nvSpPr>
      <dsp:spPr>
        <a:xfrm>
          <a:off x="2268061" y="1847373"/>
          <a:ext cx="2257901" cy="2257901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Pensée </a:t>
          </a:r>
          <a:r>
            <a:rPr lang="fr-FR" sz="1200" b="1" kern="1200" dirty="0" smtClean="0"/>
            <a:t>créative </a:t>
          </a:r>
          <a:r>
            <a:rPr lang="fr-FR" sz="1200" kern="1200" dirty="0" smtClean="0"/>
            <a:t>: penser sans </a:t>
          </a:r>
          <a:r>
            <a:rPr lang="fr-FR" sz="1200" kern="1200" dirty="0" smtClean="0"/>
            <a:t>être enfermé dans le réel</a:t>
          </a:r>
          <a:r>
            <a:rPr lang="fr-FR" sz="1200" kern="1200" dirty="0" smtClean="0"/>
            <a:t> </a:t>
          </a:r>
          <a:endParaRPr lang="fr-FR" sz="1200" kern="1200" dirty="0"/>
        </a:p>
      </dsp:txBody>
      <dsp:txXfrm>
        <a:off x="2722000" y="2376276"/>
        <a:ext cx="1350023" cy="1160607"/>
      </dsp:txXfrm>
    </dsp:sp>
    <dsp:sp modelId="{68AE9FF7-B66D-4345-8C02-0F8CA50E103E}">
      <dsp:nvSpPr>
        <dsp:cNvPr id="0" name=""/>
        <dsp:cNvSpPr/>
      </dsp:nvSpPr>
      <dsp:spPr>
        <a:xfrm>
          <a:off x="954373" y="1313688"/>
          <a:ext cx="1642110" cy="164211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Pensée </a:t>
          </a:r>
          <a:r>
            <a:rPr lang="fr-FR" sz="1200" b="1" kern="1200" dirty="0" smtClean="0"/>
            <a:t>réflexive </a:t>
          </a:r>
          <a:r>
            <a:rPr lang="fr-FR" sz="1200" kern="1200" dirty="0" smtClean="0"/>
            <a:t>: miroir déformant</a:t>
          </a:r>
          <a:endParaRPr lang="fr-FR" sz="1200" kern="1200" dirty="0"/>
        </a:p>
      </dsp:txBody>
      <dsp:txXfrm>
        <a:off x="1367779" y="1729593"/>
        <a:ext cx="815298" cy="810300"/>
      </dsp:txXfrm>
    </dsp:sp>
    <dsp:sp modelId="{59D09F35-61ED-6C40-B291-1DAC2469E104}">
      <dsp:nvSpPr>
        <dsp:cNvPr id="0" name=""/>
        <dsp:cNvSpPr/>
      </dsp:nvSpPr>
      <dsp:spPr>
        <a:xfrm rot="20700000">
          <a:off x="1874122" y="180799"/>
          <a:ext cx="1608932" cy="1608932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Pensée </a:t>
          </a:r>
          <a:r>
            <a:rPr lang="fr-FR" sz="1200" b="1" kern="1200" dirty="0" smtClean="0"/>
            <a:t>critique </a:t>
          </a:r>
          <a:r>
            <a:rPr lang="fr-FR" sz="1200" kern="1200" dirty="0" smtClean="0"/>
            <a:t>: remettre en question les évidences</a:t>
          </a:r>
          <a:endParaRPr lang="fr-FR" sz="1200" kern="1200" dirty="0"/>
        </a:p>
      </dsp:txBody>
      <dsp:txXfrm rot="-20700000">
        <a:off x="2227008" y="533685"/>
        <a:ext cx="903160" cy="903160"/>
      </dsp:txXfrm>
    </dsp:sp>
    <dsp:sp modelId="{6084A4C0-640A-3D41-83E0-9A9C724B2F25}">
      <dsp:nvSpPr>
        <dsp:cNvPr id="0" name=""/>
        <dsp:cNvSpPr/>
      </dsp:nvSpPr>
      <dsp:spPr>
        <a:xfrm>
          <a:off x="2093471" y="1507213"/>
          <a:ext cx="2890113" cy="2890113"/>
        </a:xfrm>
        <a:prstGeom prst="circularArrow">
          <a:avLst>
            <a:gd name="adj1" fmla="val 4688"/>
            <a:gd name="adj2" fmla="val 299029"/>
            <a:gd name="adj3" fmla="val 2514104"/>
            <a:gd name="adj4" fmla="val 15865726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EDCCB1-3DCC-8842-9E8F-E551C223BBEC}">
      <dsp:nvSpPr>
        <dsp:cNvPr id="0" name=""/>
        <dsp:cNvSpPr/>
      </dsp:nvSpPr>
      <dsp:spPr>
        <a:xfrm>
          <a:off x="663558" y="950733"/>
          <a:ext cx="2099848" cy="20998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C33D00-3D8C-CA49-804C-28E28AAC9109}">
      <dsp:nvSpPr>
        <dsp:cNvPr id="0" name=""/>
        <dsp:cNvSpPr/>
      </dsp:nvSpPr>
      <dsp:spPr>
        <a:xfrm>
          <a:off x="1501959" y="-171235"/>
          <a:ext cx="2264059" cy="22640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04/06/14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000" dirty="0" smtClean="0"/>
              <a:t>L’utilisation de l’absurde dans l’atelier de philosophie 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1248" y="3820000"/>
            <a:ext cx="3273552" cy="53035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Colloque PHILOSEZ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4 juin 2014, Johanna Hawken.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4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2765" y="536375"/>
            <a:ext cx="8377238" cy="886968"/>
          </a:xfrm>
        </p:spPr>
        <p:txBody>
          <a:bodyPr/>
          <a:lstStyle/>
          <a:p>
            <a:r>
              <a:rPr lang="fr-FR" sz="2400" dirty="0" smtClean="0"/>
              <a:t>2.3. Méthode reposant sur un travail collaboratif entre la raison et l’imagination.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1991" y="1568966"/>
            <a:ext cx="3195147" cy="4881227"/>
          </a:xfrm>
        </p:spPr>
        <p:txBody>
          <a:bodyPr>
            <a:normAutofit fontScale="92500" lnSpcReduction="10000"/>
          </a:bodyPr>
          <a:lstStyle/>
          <a:p>
            <a:r>
              <a:rPr lang="fr-FR" sz="1400" dirty="0" smtClean="0"/>
              <a:t>La philosophie traditionnellement définie comme une activité rationnelle, logique et rigoureuse</a:t>
            </a:r>
          </a:p>
          <a:p>
            <a:r>
              <a:rPr lang="fr-FR" sz="1400" dirty="0" smtClean="0"/>
              <a:t>D’une part, créativité de la raison : force </a:t>
            </a:r>
            <a:r>
              <a:rPr lang="fr-FR" sz="1400" dirty="0" smtClean="0"/>
              <a:t>innovante dans l’art de la déduction. </a:t>
            </a:r>
            <a:endParaRPr lang="fr-FR" sz="1400" dirty="0" smtClean="0"/>
          </a:p>
          <a:p>
            <a:r>
              <a:rPr lang="fr-FR" sz="1400" dirty="0" smtClean="0"/>
              <a:t>D’autre part, rationalité logique de </a:t>
            </a:r>
            <a:r>
              <a:rPr lang="fr-FR" sz="1400" dirty="0" smtClean="0"/>
              <a:t>l’imagination.  </a:t>
            </a:r>
            <a:endParaRPr lang="fr-FR" sz="1400" dirty="0" smtClean="0"/>
          </a:p>
          <a:p>
            <a:r>
              <a:rPr lang="fr-FR" sz="1400" dirty="0" smtClean="0"/>
              <a:t>Utilisation des images : dans la création d’une fiction hypothétique, le groupe s’imagine l’histoire dans son esprit.  </a:t>
            </a:r>
            <a:endParaRPr lang="fr-FR" sz="1400" dirty="0" smtClean="0"/>
          </a:p>
          <a:p>
            <a:r>
              <a:rPr lang="fr-FR" sz="1400" dirty="0" smtClean="0"/>
              <a:t>Procédé d’« étrangement » analysé par Gianni </a:t>
            </a:r>
            <a:r>
              <a:rPr lang="fr-FR" sz="1400" dirty="0" err="1" smtClean="0"/>
              <a:t>Rodari</a:t>
            </a:r>
            <a:r>
              <a:rPr lang="fr-FR" sz="1400" dirty="0" smtClean="0"/>
              <a:t>, </a:t>
            </a:r>
            <a:r>
              <a:rPr lang="fr-FR" sz="1400" i="1" dirty="0" smtClean="0"/>
              <a:t>Grammaire de l’imagination</a:t>
            </a:r>
            <a:r>
              <a:rPr lang="fr-FR" sz="1400" dirty="0" smtClean="0"/>
              <a:t>, 1973. « suscite les associations les moins banales et déclenche les métaphores les plus surprenantes » par une « forme concentrée de leur expérience de conqu</a:t>
            </a:r>
            <a:r>
              <a:rPr lang="fr-FR" sz="1400" dirty="0" smtClean="0"/>
              <a:t>ête de la réalité ». </a:t>
            </a:r>
            <a:endParaRPr lang="fr-FR" sz="1400" dirty="0" smtClean="0"/>
          </a:p>
          <a:p>
            <a:endParaRPr lang="fr-FR" sz="14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07900"/>
              </p:ext>
            </p:extLst>
          </p:nvPr>
        </p:nvGraphicFramePr>
        <p:xfrm>
          <a:off x="4308186" y="2179119"/>
          <a:ext cx="5802354" cy="3038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41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3. Les objectifs de l’utilisation de l’absurde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92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03121" y="685800"/>
            <a:ext cx="5974117" cy="886968"/>
          </a:xfrm>
        </p:spPr>
        <p:txBody>
          <a:bodyPr/>
          <a:lstStyle/>
          <a:p>
            <a:pPr algn="r"/>
            <a:r>
              <a:rPr lang="fr-FR" sz="2000" dirty="0" smtClean="0"/>
              <a:t>3.1. Objectif </a:t>
            </a:r>
            <a:r>
              <a:rPr lang="fr-FR" sz="2000" dirty="0" smtClean="0"/>
              <a:t>1 : Faire de l’atelier-philo un moment de jeu et de sérieux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562818"/>
              </p:ext>
            </p:extLst>
          </p:nvPr>
        </p:nvGraphicFramePr>
        <p:xfrm>
          <a:off x="3429000" y="1666595"/>
          <a:ext cx="4946650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10896" y="5851313"/>
            <a:ext cx="8512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Faire de l’atelier philo un moment de détente, convivial, amusant et ludique.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053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6112" y="685800"/>
            <a:ext cx="7381126" cy="886968"/>
          </a:xfrm>
        </p:spPr>
        <p:txBody>
          <a:bodyPr/>
          <a:lstStyle/>
          <a:p>
            <a:pPr algn="r"/>
            <a:r>
              <a:rPr lang="fr-FR" sz="2000" dirty="0" smtClean="0"/>
              <a:t>3.2. Objectif </a:t>
            </a:r>
            <a:r>
              <a:rPr lang="fr-FR" sz="2000" dirty="0" smtClean="0"/>
              <a:t>2 : stimuler la pensée philosophique. 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87530"/>
              </p:ext>
            </p:extLst>
          </p:nvPr>
        </p:nvGraphicFramePr>
        <p:xfrm>
          <a:off x="3429000" y="2020888"/>
          <a:ext cx="4946650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10896" y="5429120"/>
            <a:ext cx="4972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Pensée philosophique définie ainsi</a:t>
            </a:r>
          </a:p>
          <a:p>
            <a:r>
              <a:rPr lang="fr-FR" dirty="0"/>
              <a:t>p</a:t>
            </a:r>
            <a:r>
              <a:rPr lang="fr-FR" dirty="0" smtClean="0"/>
              <a:t>ar </a:t>
            </a:r>
            <a:r>
              <a:rPr lang="fr-FR" dirty="0" smtClean="0"/>
              <a:t>Matthew </a:t>
            </a:r>
            <a:r>
              <a:rPr lang="fr-FR" dirty="0" err="1" smtClean="0"/>
              <a:t>Lipman</a:t>
            </a:r>
            <a:r>
              <a:rPr lang="fr-FR" dirty="0" smtClean="0"/>
              <a:t>, </a:t>
            </a:r>
            <a:r>
              <a:rPr lang="fr-FR" i="1" dirty="0" smtClean="0"/>
              <a:t>À l’école de la </a:t>
            </a:r>
            <a:r>
              <a:rPr lang="fr-FR" i="1" dirty="0" smtClean="0"/>
              <a:t>pensée,</a:t>
            </a:r>
          </a:p>
          <a:p>
            <a:r>
              <a:rPr lang="fr-FR" dirty="0" smtClean="0"/>
              <a:t>De Boeck, 1977</a:t>
            </a:r>
            <a:r>
              <a:rPr lang="fr-FR" i="1" dirty="0" smtClean="0"/>
              <a:t>.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2817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7084" y="685800"/>
            <a:ext cx="7628518" cy="886968"/>
          </a:xfrm>
        </p:spPr>
        <p:txBody>
          <a:bodyPr/>
          <a:lstStyle/>
          <a:p>
            <a:pPr algn="r"/>
            <a:r>
              <a:rPr lang="fr-FR" sz="2000" dirty="0" smtClean="0"/>
              <a:t>3.3. et Conclusion. Objectif </a:t>
            </a:r>
            <a:r>
              <a:rPr lang="fr-FR" sz="2000" dirty="0" smtClean="0"/>
              <a:t>3 : </a:t>
            </a:r>
            <a:r>
              <a:rPr lang="fr-FR" sz="2000" dirty="0"/>
              <a:t>Effet libérateur </a:t>
            </a:r>
            <a:r>
              <a:rPr lang="fr-FR" sz="2000" dirty="0" smtClean="0"/>
              <a:t>et fédérateur </a:t>
            </a:r>
            <a:br>
              <a:rPr lang="fr-FR" sz="2000" dirty="0" smtClean="0"/>
            </a:br>
            <a:r>
              <a:rPr lang="fr-FR" sz="2000" dirty="0" smtClean="0"/>
              <a:t>pour la </a:t>
            </a:r>
            <a:r>
              <a:rPr lang="fr-FR" sz="2000" dirty="0" smtClean="0"/>
              <a:t>créativité de la pensée philosophique.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Stimuler la </a:t>
            </a:r>
            <a:r>
              <a:rPr lang="fr-FR" dirty="0" smtClean="0"/>
              <a:t>créativité.  </a:t>
            </a:r>
            <a:endParaRPr lang="fr-FR" dirty="0" smtClean="0"/>
          </a:p>
          <a:p>
            <a:r>
              <a:rPr lang="fr-FR" dirty="0"/>
              <a:t>Permet de lancer la recherche commune, voire la communauté de recherche.  </a:t>
            </a:r>
          </a:p>
          <a:p>
            <a:r>
              <a:rPr lang="fr-FR" dirty="0"/>
              <a:t>Sentiment de liberté dans la recherche de sens : impulsion </a:t>
            </a:r>
            <a:r>
              <a:rPr lang="fr-FR" dirty="0" smtClean="0"/>
              <a:t>créative dans le fait de se décomplexer dans la prise de parole.  </a:t>
            </a:r>
            <a:endParaRPr lang="fr-FR" dirty="0"/>
          </a:p>
          <a:p>
            <a:r>
              <a:rPr lang="fr-FR" dirty="0" smtClean="0"/>
              <a:t>Rassemblement du groupe </a:t>
            </a:r>
            <a:r>
              <a:rPr lang="fr-FR" dirty="0"/>
              <a:t>autour d’une expérience de </a:t>
            </a:r>
            <a:r>
              <a:rPr lang="fr-FR" dirty="0" smtClean="0"/>
              <a:t>pensée </a:t>
            </a:r>
            <a:r>
              <a:rPr lang="fr-FR" dirty="0"/>
              <a:t>à mener en commun. </a:t>
            </a:r>
          </a:p>
        </p:txBody>
      </p:sp>
    </p:spTree>
    <p:extLst>
      <p:ext uri="{BB962C8B-B14F-4D97-AF65-F5344CB8AC3E}">
        <p14:creationId xmlns:p14="http://schemas.microsoft.com/office/powerpoint/2010/main" val="341266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000" dirty="0" smtClean="0"/>
              <a:t>Introduction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0" y="2020889"/>
            <a:ext cx="4315773" cy="309693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Définition de la </a:t>
            </a:r>
            <a:r>
              <a:rPr lang="fr-FR" b="1" dirty="0" smtClean="0"/>
              <a:t>philosophie</a:t>
            </a:r>
          </a:p>
          <a:p>
            <a:r>
              <a:rPr lang="fr-FR" dirty="0" smtClean="0"/>
              <a:t>Définition de l’</a:t>
            </a:r>
            <a:r>
              <a:rPr lang="fr-FR" b="1" dirty="0" smtClean="0"/>
              <a:t>absurde</a:t>
            </a:r>
          </a:p>
          <a:p>
            <a:r>
              <a:rPr lang="fr-FR" b="1" dirty="0" smtClean="0"/>
              <a:t>Objectif</a:t>
            </a:r>
            <a:r>
              <a:rPr lang="fr-FR" dirty="0" smtClean="0"/>
              <a:t> : montrer tout au long de l’exposé que l’utilisation de l’absurde peut stimuler la pensée philosophique</a:t>
            </a:r>
          </a:p>
          <a:p>
            <a:r>
              <a:rPr lang="fr-FR" b="1" dirty="0" smtClean="0"/>
              <a:t>Méthode</a:t>
            </a:r>
            <a:r>
              <a:rPr lang="fr-FR" dirty="0" smtClean="0"/>
              <a:t> : Outils théoriques et pratiques (Mission Philo pour Tous, Mairie de Romainville, 2011-2014) </a:t>
            </a:r>
          </a:p>
          <a:p>
            <a:r>
              <a:rPr lang="fr-FR" b="1" dirty="0" smtClean="0"/>
              <a:t>Problématique</a:t>
            </a:r>
            <a:r>
              <a:rPr lang="fr-FR" dirty="0" smtClean="0"/>
              <a:t> : Comment le non-sens peut-il enrichir la recherche du sens?  L’irrationnel peut-il être un outil dans la poursuite de la rationalité?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77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/>
              <a:t>1. La posture philosophique et la posture absurdiste</a:t>
            </a: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15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285" y="685800"/>
            <a:ext cx="8065953" cy="886968"/>
          </a:xfrm>
        </p:spPr>
        <p:txBody>
          <a:bodyPr/>
          <a:lstStyle/>
          <a:p>
            <a:pPr algn="r"/>
            <a:r>
              <a:rPr lang="fr-FR" sz="2000" dirty="0" smtClean="0"/>
              <a:t>1. 1. La posture philosophique et l’absurde.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0" y="2020889"/>
            <a:ext cx="4946602" cy="3607466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L’étonnement, Aristote, </a:t>
            </a:r>
            <a:r>
              <a:rPr lang="fr-FR" i="1" dirty="0" smtClean="0"/>
              <a:t>Métaphysique</a:t>
            </a:r>
            <a:r>
              <a:rPr lang="fr-FR" dirty="0" smtClean="0"/>
              <a:t>, I.</a:t>
            </a:r>
          </a:p>
          <a:p>
            <a:r>
              <a:rPr lang="fr-FR" dirty="0" smtClean="0"/>
              <a:t>Retirer le sens du monde pour un instant, afin de partir à la recherche du sens. </a:t>
            </a:r>
            <a:r>
              <a:rPr lang="fr-FR" dirty="0" smtClean="0"/>
              <a:t>Mettre en suspens nos évidences, nos jugements, nos évidences, nos croyances, les significations qu’on a donné aux choses.   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i="1" dirty="0" err="1"/>
              <a:t>E</a:t>
            </a:r>
            <a:r>
              <a:rPr lang="fr-FR" i="1" dirty="0" err="1" smtClean="0"/>
              <a:t>pokh</a:t>
            </a:r>
            <a:r>
              <a:rPr lang="fr-FR" i="1" dirty="0" err="1" smtClean="0"/>
              <a:t>ê</a:t>
            </a:r>
            <a:r>
              <a:rPr lang="fr-FR" dirty="0" smtClean="0"/>
              <a:t> , procédé valorisé du sto</a:t>
            </a:r>
            <a:r>
              <a:rPr lang="fr-FR" dirty="0" smtClean="0"/>
              <a:t>ïcisme à</a:t>
            </a:r>
            <a:r>
              <a:rPr lang="fr-FR" dirty="0" smtClean="0"/>
              <a:t> la phénoménologie, Husserl, </a:t>
            </a:r>
            <a:r>
              <a:rPr lang="fr-FR" i="1" dirty="0" smtClean="0"/>
              <a:t>Idées directrices pour une phénoménologie pure et une philosophie phénoménologique </a:t>
            </a:r>
            <a:r>
              <a:rPr lang="fr-FR" dirty="0" smtClean="0"/>
              <a:t>(1913). </a:t>
            </a:r>
            <a:endParaRPr lang="fr-FR" dirty="0" smtClean="0"/>
          </a:p>
          <a:p>
            <a:r>
              <a:rPr lang="fr-FR" dirty="0" smtClean="0"/>
              <a:t>Méthode du doute</a:t>
            </a:r>
            <a:endParaRPr lang="fr-FR" dirty="0" smtClean="0"/>
          </a:p>
          <a:p>
            <a:r>
              <a:rPr lang="fr-FR" dirty="0" err="1" smtClean="0"/>
              <a:t>Cf</a:t>
            </a:r>
            <a:r>
              <a:rPr lang="fr-FR" dirty="0" smtClean="0"/>
              <a:t> : Les existentialistes (Sartre, Camus), l’absurde définit la condition </a:t>
            </a:r>
            <a:r>
              <a:rPr lang="fr-FR" dirty="0" smtClean="0"/>
              <a:t>humaine.</a:t>
            </a:r>
          </a:p>
          <a:p>
            <a:r>
              <a:rPr lang="fr-FR" dirty="0" smtClean="0"/>
              <a:t>Se rendre disponible à la richesse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221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7786" y="685800"/>
            <a:ext cx="7169452" cy="886968"/>
          </a:xfrm>
        </p:spPr>
        <p:txBody>
          <a:bodyPr/>
          <a:lstStyle/>
          <a:p>
            <a:r>
              <a:rPr lang="fr-FR" sz="2000" dirty="0" smtClean="0"/>
              <a:t>1.2. La familiarité de la posture philosophique absurde.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Posture familière pour les enfants : voir le monde comme un lieu incongru. </a:t>
            </a:r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 </a:t>
            </a:r>
            <a:r>
              <a:rPr lang="fr-FR" dirty="0"/>
              <a:t>: les questions posées en début de </a:t>
            </a:r>
            <a:r>
              <a:rPr lang="fr-FR" dirty="0" smtClean="0"/>
              <a:t>séance.  « Pourquoi porte-t-on des chaussures?  Pourquoi a-t-on inventé la fl</a:t>
            </a:r>
            <a:r>
              <a:rPr lang="fr-FR" dirty="0" smtClean="0"/>
              <a:t>ûte traversière alors qu’on avait déjà la flûte?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Posture familière pour les élèves en difficulté.</a:t>
            </a:r>
          </a:p>
          <a:p>
            <a:pPr marL="0" indent="0">
              <a:buNone/>
            </a:pPr>
            <a:r>
              <a:rPr lang="fr-FR" u="sng" dirty="0" smtClean="0"/>
              <a:t>Exemple</a:t>
            </a:r>
            <a:r>
              <a:rPr lang="fr-FR" dirty="0" smtClean="0"/>
              <a:t> </a:t>
            </a:r>
            <a:r>
              <a:rPr lang="fr-FR" dirty="0"/>
              <a:t>1 : Ateliers dans le cadre du Dispositif d’Accueil des Collégiens Exclus. </a:t>
            </a:r>
            <a:r>
              <a:rPr lang="fr-FR" dirty="0" smtClean="0"/>
              <a:t>Atelier sur les concepts de Justice, d’Injustice, et sur leur représentation du Collège. </a:t>
            </a:r>
            <a:r>
              <a:rPr lang="fr-FR" dirty="0" smtClean="0"/>
              <a:t>62 élèves pris en charge : 4 élèves portant un discours apaisé concernant leur place </a:t>
            </a:r>
            <a:r>
              <a:rPr lang="fr-FR" smtClean="0"/>
              <a:t>dans l’établissement. </a:t>
            </a:r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Exemple</a:t>
            </a:r>
            <a:r>
              <a:rPr lang="fr-FR" dirty="0" smtClean="0"/>
              <a:t> </a:t>
            </a:r>
            <a:r>
              <a:rPr lang="fr-FR" dirty="0"/>
              <a:t>2 : Programme Dynamique </a:t>
            </a:r>
            <a:r>
              <a:rPr lang="fr-FR" dirty="0" smtClean="0"/>
              <a:t>d’Insertion 18-25 Ans.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85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8413" y="685800"/>
            <a:ext cx="6048825" cy="886968"/>
          </a:xfrm>
        </p:spPr>
        <p:txBody>
          <a:bodyPr/>
          <a:lstStyle/>
          <a:p>
            <a:pPr algn="r"/>
            <a:r>
              <a:rPr lang="fr-FR" sz="2000" dirty="0" smtClean="0"/>
              <a:t>1.3. L’humour, l’absurde, la philosophie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Parenté entre la philosophie et l’humour : Prise </a:t>
            </a:r>
            <a:r>
              <a:rPr lang="fr-FR" dirty="0" smtClean="0"/>
              <a:t>de </a:t>
            </a:r>
            <a:r>
              <a:rPr lang="fr-FR" dirty="0" smtClean="0"/>
              <a:t>distance pour montrer l’étrangeté d’une idée, d’une situation, d’une image ou d’un fait.  </a:t>
            </a:r>
            <a:endParaRPr lang="fr-FR" dirty="0" smtClean="0"/>
          </a:p>
          <a:p>
            <a:r>
              <a:rPr lang="fr-FR" dirty="0" smtClean="0"/>
              <a:t>Mécanismes semblables : cerner avec clarté certaines vérités </a:t>
            </a:r>
            <a:r>
              <a:rPr lang="fr-FR" dirty="0" smtClean="0"/>
              <a:t>étranges de </a:t>
            </a:r>
            <a:r>
              <a:rPr lang="fr-FR" dirty="0" smtClean="0"/>
              <a:t>notre </a:t>
            </a:r>
            <a:r>
              <a:rPr lang="fr-FR" dirty="0" smtClean="0"/>
              <a:t>monde. </a:t>
            </a:r>
            <a:endParaRPr lang="fr-FR" dirty="0" smtClean="0"/>
          </a:p>
          <a:p>
            <a:r>
              <a:rPr lang="fr-FR" dirty="0" smtClean="0"/>
              <a:t>John Dewey, </a:t>
            </a:r>
            <a:r>
              <a:rPr lang="fr-FR" i="1" dirty="0" smtClean="0"/>
              <a:t>Comment nous </a:t>
            </a:r>
            <a:r>
              <a:rPr lang="fr-FR" i="1" dirty="0" smtClean="0"/>
              <a:t>pensons, </a:t>
            </a:r>
            <a:r>
              <a:rPr lang="fr-FR" dirty="0" smtClean="0"/>
              <a:t>1916</a:t>
            </a:r>
            <a:r>
              <a:rPr lang="fr-FR" i="1" dirty="0" smtClean="0"/>
              <a:t> </a:t>
            </a:r>
            <a:r>
              <a:rPr lang="fr-FR" dirty="0" smtClean="0"/>
              <a:t>: la pensée </a:t>
            </a:r>
            <a:r>
              <a:rPr lang="fr-FR" dirty="0" smtClean="0"/>
              <a:t>critique et l’absurde :</a:t>
            </a:r>
          </a:p>
          <a:p>
            <a:pPr marL="0" indent="0">
              <a:buNone/>
            </a:pPr>
            <a:r>
              <a:rPr lang="fr-FR" dirty="0" smtClean="0"/>
              <a:t>« Si nous acceptons la première suggestion qui s’offre à l’esprit, nous adoptons une idée sans la soumettre à la </a:t>
            </a:r>
            <a:r>
              <a:rPr lang="fr-FR" b="1" dirty="0" smtClean="0"/>
              <a:t>critique</a:t>
            </a:r>
            <a:r>
              <a:rPr lang="fr-FR" dirty="0" smtClean="0"/>
              <a:t>, la réflexion est réduite au minimum.  Peser le pour et le contre d’une idée, y réfléchir, c’est chercher des preuves additionnelles, des faits nouveaux qui viendront appuyer la suggestion, la confirmer ou démontrer son </a:t>
            </a:r>
            <a:r>
              <a:rPr lang="fr-FR" b="1" dirty="0" smtClean="0"/>
              <a:t>absurdité</a:t>
            </a:r>
            <a:r>
              <a:rPr lang="fr-FR" dirty="0" smtClean="0"/>
              <a:t>, son insuffisance (incongruité).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626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/>
              <a:t>2. Les outils absurdes dans les ateliers de philosophie</a:t>
            </a: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335" y="685800"/>
            <a:ext cx="7181903" cy="886968"/>
          </a:xfrm>
        </p:spPr>
        <p:txBody>
          <a:bodyPr/>
          <a:lstStyle/>
          <a:p>
            <a:pPr algn="r"/>
            <a:r>
              <a:rPr lang="fr-FR" sz="2000" dirty="0" smtClean="0"/>
              <a:t>2.1. Les hypothèses absurdes : </a:t>
            </a:r>
            <a:r>
              <a:rPr lang="fr-FR" sz="2000" i="1" dirty="0" smtClean="0"/>
              <a:t>La Machine à Si</a:t>
            </a:r>
            <a:r>
              <a:rPr lang="fr-FR" sz="2000" dirty="0" smtClean="0"/>
              <a:t> 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1837" y="2020887"/>
            <a:ext cx="4308186" cy="456627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i="1" dirty="0" smtClean="0"/>
              <a:t>The If machine</a:t>
            </a:r>
            <a:r>
              <a:rPr lang="fr-FR" dirty="0" smtClean="0"/>
              <a:t>, Peter </a:t>
            </a:r>
            <a:r>
              <a:rPr lang="fr-FR" dirty="0" err="1" smtClean="0"/>
              <a:t>Worley</a:t>
            </a:r>
            <a:r>
              <a:rPr lang="fr-FR" dirty="0" smtClean="0"/>
              <a:t>, Ed. Continuum, 2011 : s’autoriser à méditer à partir d’une hypothèse fictionnelle et absurde.  Absurde parce qu’elle n’émerge pas de la réalité et parce qu’elle n’a pas de sens dans le monde réel.  </a:t>
            </a:r>
          </a:p>
          <a:p>
            <a:pPr algn="just"/>
            <a:r>
              <a:rPr lang="fr-FR" dirty="0"/>
              <a:t>E</a:t>
            </a:r>
            <a:r>
              <a:rPr lang="fr-FR" dirty="0" smtClean="0"/>
              <a:t>xpérience de </a:t>
            </a:r>
            <a:r>
              <a:rPr lang="fr-FR" dirty="0" smtClean="0"/>
              <a:t>pensée : « une expérience de pensée est conçue pour </a:t>
            </a:r>
            <a:r>
              <a:rPr lang="fr-FR" dirty="0" smtClean="0"/>
              <a:t>stimuler la pensée d’une manière très particulière : elles sont utilisées par les scientifiques et les philosophiques pour tester les limites et les implications d’une théorie ou d’un concept »</a:t>
            </a:r>
            <a:r>
              <a:rPr lang="fr-FR" dirty="0" smtClean="0"/>
              <a:t>. Edwige </a:t>
            </a:r>
            <a:r>
              <a:rPr lang="fr-FR" dirty="0" err="1" smtClean="0"/>
              <a:t>Chirouter</a:t>
            </a:r>
            <a:r>
              <a:rPr lang="fr-FR" dirty="0" smtClean="0"/>
              <a:t>, </a:t>
            </a:r>
            <a:r>
              <a:rPr lang="fr-FR" i="1" dirty="0"/>
              <a:t>Aborder la philosophie en classe à partir d’albums de jeunesse</a:t>
            </a:r>
            <a:r>
              <a:rPr lang="fr-FR" dirty="0"/>
              <a:t>, Hachette Education, 2011. Paul </a:t>
            </a:r>
            <a:r>
              <a:rPr lang="fr-FR" dirty="0" err="1"/>
              <a:t>Ricoeur</a:t>
            </a:r>
            <a:r>
              <a:rPr lang="fr-FR" dirty="0"/>
              <a:t> </a:t>
            </a:r>
            <a:r>
              <a:rPr lang="fr-FR" dirty="0" smtClean="0"/>
              <a:t>auparavant. </a:t>
            </a:r>
            <a:endParaRPr lang="fr-FR" dirty="0" smtClean="0"/>
          </a:p>
          <a:p>
            <a:pPr algn="just"/>
            <a:r>
              <a:rPr lang="fr-FR" u="sng" dirty="0" smtClean="0"/>
              <a:t>Exemples</a:t>
            </a:r>
            <a:r>
              <a:rPr lang="fr-FR" dirty="0" smtClean="0"/>
              <a:t> : Classe de CE2 : « et si on était tous Mel? </a:t>
            </a:r>
            <a:r>
              <a:rPr lang="fr-FR" dirty="0" smtClean="0"/>
              <a:t>».  « Et si demain on était tous mauvais? »  </a:t>
            </a:r>
            <a:r>
              <a:rPr lang="fr-FR" dirty="0" smtClean="0"/>
              <a:t>Exemple souvent utilisé déjà (</a:t>
            </a:r>
            <a:r>
              <a:rPr lang="fr-FR" i="1" dirty="0" err="1" smtClean="0"/>
              <a:t>PhiloFables</a:t>
            </a:r>
            <a:r>
              <a:rPr lang="fr-FR" dirty="0" smtClean="0"/>
              <a:t>, </a:t>
            </a:r>
            <a:r>
              <a:rPr lang="fr-FR" dirty="0" err="1" smtClean="0"/>
              <a:t>Piquemal</a:t>
            </a:r>
            <a:r>
              <a:rPr lang="fr-FR" dirty="0" smtClean="0"/>
              <a:t>) : L’anneau de Gygès. </a:t>
            </a:r>
            <a:endParaRPr lang="fr-FR" dirty="0" smtClean="0"/>
          </a:p>
          <a:p>
            <a:pPr algn="just"/>
            <a:r>
              <a:rPr lang="fr-FR" dirty="0" smtClean="0"/>
              <a:t>Stimulation de la pensée divergente. </a:t>
            </a:r>
          </a:p>
          <a:p>
            <a:pPr algn="just"/>
            <a:r>
              <a:rPr lang="fr-FR" dirty="0" smtClean="0"/>
              <a:t>Le plus grand bénéfice : éviter les débats dichotomiques et la pensée binaire. </a:t>
            </a:r>
          </a:p>
        </p:txBody>
      </p:sp>
      <p:pic>
        <p:nvPicPr>
          <p:cNvPr id="6" name="Image 5" descr="97814411368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98" y="2365901"/>
            <a:ext cx="1803097" cy="27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8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780" y="685800"/>
            <a:ext cx="6783458" cy="886968"/>
          </a:xfrm>
        </p:spPr>
        <p:txBody>
          <a:bodyPr/>
          <a:lstStyle/>
          <a:p>
            <a:pPr algn="r"/>
            <a:r>
              <a:rPr lang="fr-FR" sz="2000" dirty="0" smtClean="0"/>
              <a:t>2.2. Les conséquences absurdes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0" y="2020889"/>
            <a:ext cx="4689316" cy="388141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Outils pour l’animateur pour réagir à ce qu’un enfant a dit et pour faire vivre la discussion</a:t>
            </a:r>
          </a:p>
          <a:p>
            <a:r>
              <a:rPr lang="fr-FR" u="sng" dirty="0" smtClean="0"/>
              <a:t>Exemple</a:t>
            </a:r>
            <a:r>
              <a:rPr lang="fr-FR" dirty="0" smtClean="0"/>
              <a:t> : Ciné-Philo </a:t>
            </a:r>
            <a:r>
              <a:rPr lang="fr-FR" i="1" dirty="0" err="1" smtClean="0"/>
              <a:t>Le-d</a:t>
            </a:r>
            <a:r>
              <a:rPr lang="fr-FR" i="1" dirty="0" smtClean="0"/>
              <a:t> </a:t>
            </a:r>
            <a:r>
              <a:rPr lang="fr-FR" dirty="0" smtClean="0"/>
              <a:t>: </a:t>
            </a:r>
            <a:r>
              <a:rPr lang="fr-FR" dirty="0" smtClean="0"/>
              <a:t>recherche commune de la </a:t>
            </a:r>
            <a:r>
              <a:rPr lang="fr-FR" dirty="0" smtClean="0"/>
              <a:t>distinction l’humain et le monstre.  Ali : « Un humain c’est une personne qui n’est pas verte. »</a:t>
            </a:r>
            <a:endParaRPr lang="fr-FR" dirty="0" smtClean="0"/>
          </a:p>
          <a:p>
            <a:r>
              <a:rPr lang="fr-FR" dirty="0" smtClean="0"/>
              <a:t>Effet positif dans l’animation : Rebondir et </a:t>
            </a:r>
            <a:r>
              <a:rPr lang="fr-FR" dirty="0" smtClean="0"/>
              <a:t>poser une nouvelle question</a:t>
            </a:r>
            <a:r>
              <a:rPr lang="fr-FR" dirty="0" smtClean="0"/>
              <a:t> au groupe</a:t>
            </a:r>
            <a:endParaRPr lang="fr-FR" dirty="0" smtClean="0"/>
          </a:p>
          <a:p>
            <a:r>
              <a:rPr lang="fr-FR" dirty="0" smtClean="0"/>
              <a:t>Effet positif dans la réflexion philosophique : Approfondir le </a:t>
            </a:r>
            <a:r>
              <a:rPr lang="fr-FR" dirty="0" smtClean="0"/>
              <a:t>propos.  </a:t>
            </a:r>
            <a:endParaRPr lang="fr-FR" dirty="0" smtClean="0"/>
          </a:p>
          <a:p>
            <a:r>
              <a:rPr lang="fr-FR" dirty="0" smtClean="0"/>
              <a:t>Effet positif dans le travail cognitif : manifester l’importance du lien cause/conséquence.  </a:t>
            </a:r>
            <a:r>
              <a:rPr lang="fr-FR" dirty="0" smtClean="0"/>
              <a:t>Travail </a:t>
            </a:r>
            <a:r>
              <a:rPr lang="fr-FR" dirty="0" smtClean="0"/>
              <a:t>sur la </a:t>
            </a:r>
            <a:r>
              <a:rPr lang="fr-FR" dirty="0" smtClean="0"/>
              <a:t>rigueur de la pensée logique.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01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Carnet de croquis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784</TotalTime>
  <Words>704</Words>
  <Application>Microsoft Macintosh PowerPoint</Application>
  <PresentationFormat>Présentation à l'écran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Inspiration</vt:lpstr>
      <vt:lpstr>L’utilisation de l’absurde dans l’atelier de philosophie </vt:lpstr>
      <vt:lpstr>Introduction</vt:lpstr>
      <vt:lpstr>1. La posture philosophique et la posture absurdiste</vt:lpstr>
      <vt:lpstr>1. 1. La posture philosophique et l’absurde. </vt:lpstr>
      <vt:lpstr>1.2. La familiarité de la posture philosophique absurde. </vt:lpstr>
      <vt:lpstr>1.3. L’humour, l’absurde, la philosophie </vt:lpstr>
      <vt:lpstr>2. Les outils absurdes dans les ateliers de philosophie</vt:lpstr>
      <vt:lpstr>2.1. Les hypothèses absurdes : La Machine à Si </vt:lpstr>
      <vt:lpstr>2.2. Les conséquences absurdes</vt:lpstr>
      <vt:lpstr>2.3. Méthode reposant sur un travail collaboratif entre la raison et l’imagination. </vt:lpstr>
      <vt:lpstr>3. Les objectifs de l’utilisation de l’absurde</vt:lpstr>
      <vt:lpstr>3.1. Objectif 1 : Faire de l’atelier-philo un moment de jeu et de sérieux</vt:lpstr>
      <vt:lpstr>3.2. Objectif 2 : stimuler la pensée philosophique. </vt:lpstr>
      <vt:lpstr>3.3. et Conclusion. Objectif 3 : Effet libérateur et fédérateur  pour la créativité de la pensée philosophique.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Johanna Hawken</dc:creator>
  <cp:lastModifiedBy>Johanna Hawken</cp:lastModifiedBy>
  <cp:revision>183</cp:revision>
  <dcterms:created xsi:type="dcterms:W3CDTF">2014-06-03T08:19:09Z</dcterms:created>
  <dcterms:modified xsi:type="dcterms:W3CDTF">2014-06-04T08:15:00Z</dcterms:modified>
</cp:coreProperties>
</file>