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78" r:id="rId3"/>
    <p:sldId id="279" r:id="rId4"/>
    <p:sldId id="280" r:id="rId5"/>
    <p:sldId id="269" r:id="rId6"/>
    <p:sldId id="271" r:id="rId7"/>
    <p:sldId id="272" r:id="rId8"/>
    <p:sldId id="257" r:id="rId9"/>
    <p:sldId id="270" r:id="rId10"/>
    <p:sldId id="273" r:id="rId11"/>
    <p:sldId id="274" r:id="rId12"/>
    <p:sldId id="275" r:id="rId13"/>
    <p:sldId id="276" r:id="rId14"/>
    <p:sldId id="277" r:id="rId15"/>
    <p:sldId id="281" r:id="rId16"/>
    <p:sldId id="282" r:id="rId17"/>
    <p:sldId id="283" r:id="rId18"/>
    <p:sldId id="284" r:id="rId19"/>
    <p:sldId id="285"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7470" autoAdjust="0"/>
  </p:normalViewPr>
  <p:slideViewPr>
    <p:cSldViewPr snapToObjects="1">
      <p:cViewPr varScale="1">
        <p:scale>
          <a:sx n="107" d="100"/>
          <a:sy n="107" d="100"/>
        </p:scale>
        <p:origin x="-1020" y="-90"/>
      </p:cViewPr>
      <p:guideLst>
        <p:guide orient="horz" pos="2160"/>
        <p:guide pos="2880"/>
      </p:guideLst>
    </p:cSldViewPr>
  </p:slideViewPr>
  <p:outlineViewPr>
    <p:cViewPr>
      <p:scale>
        <a:sx n="33" d="100"/>
        <a:sy n="33" d="100"/>
      </p:scale>
      <p:origin x="504" y="367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3F22E0-653A-D240-97B5-E2A3087F4F6E}" type="datetimeFigureOut">
              <a:rPr lang="fr-FR" smtClean="0"/>
              <a:pPr/>
              <a:t>30/05/2014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DA2DA7-CA38-5E46-A3CF-C5A460DDA0F9}" type="slidenum">
              <a:rPr lang="fr-FR" smtClean="0"/>
              <a:pPr/>
              <a:t>‹N°›</a:t>
            </a:fld>
            <a:endParaRPr lang="fr-FR"/>
          </a:p>
        </p:txBody>
      </p:sp>
    </p:spTree>
    <p:extLst>
      <p:ext uri="{BB962C8B-B14F-4D97-AF65-F5344CB8AC3E}">
        <p14:creationId xmlns:p14="http://schemas.microsoft.com/office/powerpoint/2010/main" val="406252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E58A8-1A98-7944-9A86-D4ECDE53AB51}" type="datetimeFigureOut">
              <a:rPr lang="fr-FR" smtClean="0"/>
              <a:pPr/>
              <a:t>30/05/2014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C2BDD-A1B6-474D-A94D-E01A686D4E56}" type="slidenum">
              <a:rPr lang="fr-FR" smtClean="0"/>
              <a:pPr/>
              <a:t>‹N°›</a:t>
            </a:fld>
            <a:endParaRPr lang="fr-FR"/>
          </a:p>
        </p:txBody>
      </p:sp>
    </p:spTree>
    <p:extLst>
      <p:ext uri="{BB962C8B-B14F-4D97-AF65-F5344CB8AC3E}">
        <p14:creationId xmlns:p14="http://schemas.microsoft.com/office/powerpoint/2010/main" val="7816396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sz="800"/>
            </a:lvl1pPr>
          </a:lstStyle>
          <a:p>
            <a:r>
              <a:rPr lang="de-DE" smtClean="0"/>
              <a:t>Date</a:t>
            </a:r>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sz="800"/>
            </a:lvl1pPr>
          </a:lstStyle>
          <a:p>
            <a:r>
              <a:rPr lang="fr-FR" smtClean="0"/>
              <a:t>Nom de la manifestation</a:t>
            </a:r>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sz="800"/>
            </a:lvl1pPr>
          </a:lstStyle>
          <a:p>
            <a:fld id="{CB120205-F32B-6542-9299-F282920050B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4" name="Rectangle 3"/>
          <p:cNvSpPr/>
          <p:nvPr userDrawn="1"/>
        </p:nvSpPr>
        <p:spPr>
          <a:xfrm>
            <a:off x="7391400" y="1219200"/>
            <a:ext cx="1752600" cy="4906963"/>
          </a:xfrm>
          <a:prstGeom prst="rect">
            <a:avLst/>
          </a:prstGeom>
          <a:solidFill>
            <a:srgbClr val="31859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33.jpg"/>
          <p:cNvPicPr>
            <a:picLocks noChangeAspect="1"/>
          </p:cNvPicPr>
          <p:nvPr userDrawn="1"/>
        </p:nvPicPr>
        <p:blipFill>
          <a:blip r:embed="rId5"/>
          <a:stretch>
            <a:fillRect/>
          </a:stretch>
        </p:blipFill>
        <p:spPr>
          <a:xfrm>
            <a:off x="7391400" y="1218883"/>
            <a:ext cx="1752600" cy="490728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65.jpg"/>
          <p:cNvPicPr>
            <a:picLocks noChangeAspect="1"/>
          </p:cNvPicPr>
          <p:nvPr userDrawn="1"/>
        </p:nvPicPr>
        <p:blipFill>
          <a:blip r:embed="rId5"/>
          <a:stretch>
            <a:fillRect/>
          </a:stretch>
        </p:blipFill>
        <p:spPr>
          <a:xfrm>
            <a:off x="7391400" y="1218883"/>
            <a:ext cx="1752600" cy="490728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2" name="Image 11" descr="DSC_0072.jpg"/>
          <p:cNvPicPr>
            <a:picLocks noChangeAspect="1"/>
          </p:cNvPicPr>
          <p:nvPr userDrawn="1"/>
        </p:nvPicPr>
        <p:blipFill>
          <a:blip r:embed="rId4"/>
          <a:stretch>
            <a:fillRect/>
          </a:stretch>
        </p:blipFill>
        <p:spPr>
          <a:xfrm>
            <a:off x="7391400" y="1219200"/>
            <a:ext cx="1752600" cy="490728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Disposition personnalisée">
    <p:spTree>
      <p:nvGrpSpPr>
        <p:cNvPr id="1" name=""/>
        <p:cNvGrpSpPr/>
        <p:nvPr/>
      </p:nvGrpSpPr>
      <p:grpSpPr>
        <a:xfrm>
          <a:off x="0" y="0"/>
          <a:ext cx="0" cy="0"/>
          <a:chOff x="0" y="0"/>
          <a:chExt cx="0" cy="0"/>
        </a:xfrm>
      </p:grpSpPr>
      <p:pic>
        <p:nvPicPr>
          <p:cNvPr id="7" name="Image 3"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sp>
        <p:nvSpPr>
          <p:cNvPr id="8" name="Rectangle 7"/>
          <p:cNvSpPr/>
          <p:nvPr userDrawn="1"/>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Titre 10"/>
          <p:cNvSpPr>
            <a:spLocks noGrp="1"/>
          </p:cNvSpPr>
          <p:nvPr>
            <p:ph type="title" hasCustomPrompt="1"/>
          </p:nvPr>
        </p:nvSpPr>
        <p:spPr>
          <a:xfrm>
            <a:off x="533400" y="1905000"/>
            <a:ext cx="8305800" cy="1828800"/>
          </a:xfrm>
          <a:prstGeom prst="rect">
            <a:avLst/>
          </a:prstGeom>
        </p:spPr>
        <p:txBody>
          <a:bodyPr vert="horz"/>
          <a:lstStyle>
            <a:lvl1pPr algn="l">
              <a:defRPr sz="3600" b="1" baseline="0">
                <a:solidFill>
                  <a:schemeClr val="bg1"/>
                </a:solidFill>
              </a:defRPr>
            </a:lvl1pPr>
          </a:lstStyle>
          <a:p>
            <a:r>
              <a:rPr lang="fr-CH" dirty="0" smtClean="0"/>
              <a:t>Merci de votre attention !</a:t>
            </a:r>
            <a:r>
              <a:rPr lang="fr-CH" smtClean="0"/>
              <a:t/>
            </a:r>
            <a:br>
              <a:rPr lang="fr-CH" smtClean="0"/>
            </a:br>
            <a:endParaRPr lang="fr-FR" dirty="0"/>
          </a:p>
        </p:txBody>
      </p:sp>
      <p:sp>
        <p:nvSpPr>
          <p:cNvPr id="13" name="Espace réservé du texte 12"/>
          <p:cNvSpPr>
            <a:spLocks noGrp="1"/>
          </p:cNvSpPr>
          <p:nvPr>
            <p:ph type="body" sz="quarter" idx="10"/>
          </p:nvPr>
        </p:nvSpPr>
        <p:spPr>
          <a:xfrm>
            <a:off x="533400" y="4572000"/>
            <a:ext cx="6019800" cy="1143000"/>
          </a:xfrm>
          <a:prstGeom prst="rect">
            <a:avLst/>
          </a:prstGeom>
        </p:spPr>
        <p:txBody>
          <a:bodyPr vert="horz"/>
          <a:lstStyle>
            <a:lvl1pPr>
              <a:buFontTx/>
              <a:buNone/>
              <a:defRPr sz="1800">
                <a:solidFill>
                  <a:srgbClr val="FFFFFF"/>
                </a:solidFill>
              </a:defRPr>
            </a:lvl1pPr>
            <a:lvl2pPr>
              <a:buFontTx/>
              <a:buNone/>
              <a:defRPr sz="1800">
                <a:solidFill>
                  <a:srgbClr val="FFFFFF"/>
                </a:solidFill>
              </a:defRPr>
            </a:lvl2pPr>
            <a:lvl3pPr>
              <a:buFontTx/>
              <a:buNone/>
              <a:defRPr sz="1800">
                <a:solidFill>
                  <a:srgbClr val="FFFFFF"/>
                </a:solidFill>
              </a:defRPr>
            </a:lvl3pPr>
            <a:lvl4pPr>
              <a:buFontTx/>
              <a:buNone/>
              <a:defRPr sz="1800">
                <a:solidFill>
                  <a:srgbClr val="FFFFFF"/>
                </a:solidFill>
              </a:defRPr>
            </a:lvl4pPr>
            <a:lvl5pPr>
              <a:buFontTx/>
              <a:buNone/>
              <a:defRPr sz="1800">
                <a:solidFill>
                  <a:srgbClr val="FFFFFF"/>
                </a:solidFill>
              </a:defRPr>
            </a:lvl5pPr>
          </a:lstStyle>
          <a:p>
            <a:pPr lvl="0"/>
            <a:r>
              <a:rPr lang="fr-CH" smtClean="0"/>
              <a:t>Cliquez pour modifier les styles du texte du masque</a:t>
            </a:r>
          </a:p>
        </p:txBody>
      </p:sp>
      <p:pic>
        <p:nvPicPr>
          <p:cNvPr id="14" name="Image 13" descr="3pointblanc.pdf"/>
          <p:cNvPicPr>
            <a:picLocks noChangeAspect="1"/>
          </p:cNvPicPr>
          <p:nvPr userDrawn="1"/>
        </p:nvPicPr>
        <p:blipFill>
          <a:blip r:embed="rId3" cstate="screen">
            <a:extLst>
              <a:ext uri="{28A0092B-C50C-407E-A947-70E740481C1C}">
                <a14:useLocalDpi xmlns:a14="http://schemas.microsoft.com/office/drawing/2010/main"/>
              </a:ext>
            </a:extLst>
          </a:blip>
          <a:srcRect r="78947" b="81579"/>
          <a:stretch>
            <a:fillRect/>
          </a:stretch>
        </p:blipFill>
        <p:spPr>
          <a:xfrm>
            <a:off x="7391400" y="5943600"/>
            <a:ext cx="152400" cy="13335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7" r:id="rId4"/>
    <p:sldLayoutId id="2147483658" r:id="rId5"/>
    <p:sldLayoutId id="2147483654" r:id="rId6"/>
    <p:sldLayoutId id="2147483656" r:id="rId7"/>
    <p:sldLayoutId id="2147483655"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ctrTitle"/>
          </p:nvPr>
        </p:nvSpPr>
        <p:spPr>
          <a:xfrm>
            <a:off x="685800" y="2130425"/>
            <a:ext cx="7772400" cy="1470025"/>
          </a:xfrm>
        </p:spPr>
        <p:txBody>
          <a:bodyPr/>
          <a:lstStyle/>
          <a:p>
            <a:endParaRPr lang="fr-FR" dirty="0"/>
          </a:p>
        </p:txBody>
      </p:sp>
      <p:sp>
        <p:nvSpPr>
          <p:cNvPr id="9" name="Sous-titre 2"/>
          <p:cNvSpPr>
            <a:spLocks noGrp="1"/>
          </p:cNvSpPr>
          <p:nvPr>
            <p:ph type="subTitle" idx="1"/>
          </p:nvPr>
        </p:nvSpPr>
        <p:spPr>
          <a:xfrm>
            <a:off x="1371600" y="3886200"/>
            <a:ext cx="6400800" cy="1752600"/>
          </a:xfrm>
        </p:spPr>
        <p:txBody>
          <a:bodyPr/>
          <a:lstStyle/>
          <a:p>
            <a:endParaRPr lang="fr-FR"/>
          </a:p>
        </p:txBody>
      </p:sp>
      <p:sp>
        <p:nvSpPr>
          <p:cNvPr id="10" name="Rectangle 9"/>
          <p:cNvSpPr/>
          <p:nvPr/>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dirty="0" smtClean="0"/>
              <a:t>La relation pédagogique comme acte de langage</a:t>
            </a:r>
          </a:p>
          <a:p>
            <a:pPr algn="ctr" fontAlgn="auto">
              <a:spcBef>
                <a:spcPts val="0"/>
              </a:spcBef>
              <a:spcAft>
                <a:spcPts val="0"/>
              </a:spcAft>
              <a:defRPr/>
            </a:pPr>
            <a:endParaRPr lang="fr-FR" dirty="0" smtClean="0"/>
          </a:p>
          <a:p>
            <a:pPr algn="ctr" fontAlgn="auto">
              <a:spcBef>
                <a:spcPts val="0"/>
              </a:spcBef>
              <a:spcAft>
                <a:spcPts val="0"/>
              </a:spcAft>
              <a:defRPr/>
            </a:pPr>
            <a:r>
              <a:rPr lang="fr-FR" dirty="0"/>
              <a:t>o</a:t>
            </a:r>
            <a:r>
              <a:rPr lang="fr-FR" dirty="0" smtClean="0"/>
              <a:t>u</a:t>
            </a:r>
          </a:p>
          <a:p>
            <a:pPr algn="ctr" fontAlgn="auto">
              <a:spcBef>
                <a:spcPts val="0"/>
              </a:spcBef>
              <a:spcAft>
                <a:spcPts val="0"/>
              </a:spcAft>
              <a:defRPr/>
            </a:pPr>
            <a:endParaRPr lang="fr-FR" dirty="0" smtClean="0"/>
          </a:p>
          <a:p>
            <a:pPr algn="ctr" fontAlgn="auto">
              <a:spcBef>
                <a:spcPts val="0"/>
              </a:spcBef>
              <a:spcAft>
                <a:spcPts val="0"/>
              </a:spcAft>
              <a:defRPr/>
            </a:pPr>
            <a:r>
              <a:rPr lang="fr-FR" dirty="0" smtClean="0"/>
              <a:t>Quand les pratiques philosophiques participent à la formation des </a:t>
            </a:r>
            <a:r>
              <a:rPr lang="fr-FR" dirty="0" err="1" smtClean="0"/>
              <a:t>enseignant-es</a:t>
            </a:r>
            <a:endParaRPr lang="fr-FR" dirty="0"/>
          </a:p>
        </p:txBody>
      </p:sp>
      <p:pic>
        <p:nvPicPr>
          <p:cNvPr id="13" name="Image 3" descr="entete_p1.pd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pic>
        <p:nvPicPr>
          <p:cNvPr id="14" name="Image 13" descr="3pointblanc.pdf"/>
          <p:cNvPicPr>
            <a:picLocks noChangeAspect="1"/>
          </p:cNvPicPr>
          <p:nvPr/>
        </p:nvPicPr>
        <p:blipFill>
          <a:blip r:embed="rId3" cstate="screen">
            <a:extLst>
              <a:ext uri="{28A0092B-C50C-407E-A947-70E740481C1C}">
                <a14:useLocalDpi xmlns:a14="http://schemas.microsoft.com/office/drawing/2010/main"/>
              </a:ext>
            </a:extLst>
          </a:blip>
          <a:srcRect r="10526" b="81579"/>
          <a:stretch>
            <a:fillRect/>
          </a:stretch>
        </p:blipFill>
        <p:spPr>
          <a:xfrm>
            <a:off x="7391400" y="5943600"/>
            <a:ext cx="647700" cy="1333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10</a:t>
            </a:fld>
            <a:endParaRPr lang="fr-FR"/>
          </a:p>
        </p:txBody>
      </p:sp>
      <p:sp>
        <p:nvSpPr>
          <p:cNvPr id="6" name="ZoneTexte 5"/>
          <p:cNvSpPr txBox="1"/>
          <p:nvPr/>
        </p:nvSpPr>
        <p:spPr>
          <a:xfrm>
            <a:off x="457200" y="764704"/>
            <a:ext cx="6203032" cy="5078313"/>
          </a:xfrm>
          <a:prstGeom prst="rect">
            <a:avLst/>
          </a:prstGeom>
          <a:noFill/>
        </p:spPr>
        <p:txBody>
          <a:bodyPr wrap="square" rtlCol="0">
            <a:spAutoFit/>
          </a:bodyPr>
          <a:lstStyle/>
          <a:p>
            <a:r>
              <a:rPr lang="fr-CH" i="1" dirty="0" smtClean="0"/>
              <a:t>A) 3. Quelle </a:t>
            </a:r>
            <a:r>
              <a:rPr lang="fr-CH" i="1" dirty="0"/>
              <a:t>conception du langage ?</a:t>
            </a:r>
          </a:p>
          <a:p>
            <a:r>
              <a:rPr lang="fr-CH" i="1" dirty="0"/>
              <a:t>	</a:t>
            </a:r>
            <a:r>
              <a:rPr lang="fr-CH" i="1" dirty="0" smtClean="0"/>
              <a:t>- compréhension </a:t>
            </a:r>
            <a:r>
              <a:rPr lang="fr-CH" i="1" dirty="0"/>
              <a:t>et normes</a:t>
            </a:r>
          </a:p>
          <a:p>
            <a:pPr algn="just"/>
            <a:endParaRPr lang="fr-CH" dirty="0" smtClean="0"/>
          </a:p>
          <a:p>
            <a:pPr algn="just"/>
            <a:endParaRPr lang="fr-CH" dirty="0"/>
          </a:p>
          <a:p>
            <a:pPr algn="just"/>
            <a:r>
              <a:rPr lang="fr-CH" dirty="0" smtClean="0"/>
              <a:t>Il existe une «strate» non fondatrice de compréhension qui est faillible, contextualisée, historicisée, située en dessous de l’interprétation réfléchie.</a:t>
            </a:r>
          </a:p>
          <a:p>
            <a:pPr algn="just"/>
            <a:endParaRPr lang="fr-CH" dirty="0"/>
          </a:p>
          <a:p>
            <a:pPr algn="just"/>
            <a:r>
              <a:rPr lang="fr-CH" dirty="0" smtClean="0"/>
              <a:t>Cette compréhension est partiale, car elle ne saisit </a:t>
            </a:r>
            <a:r>
              <a:rPr lang="fr-CH" dirty="0" smtClean="0"/>
              <a:t>que </a:t>
            </a:r>
            <a:r>
              <a:rPr lang="fr-CH" dirty="0" smtClean="0"/>
              <a:t>ce qui est visé intentionnellement sur le moment.</a:t>
            </a:r>
          </a:p>
          <a:p>
            <a:pPr algn="just"/>
            <a:endParaRPr lang="fr-CH" dirty="0"/>
          </a:p>
          <a:p>
            <a:pPr algn="just"/>
            <a:r>
              <a:rPr lang="fr-CH" dirty="0" smtClean="0"/>
              <a:t>La compréhension se compose d’actes sélectifs préréflexifs habituels. Elle permet de parler sans y penser et ainsi de fonctionner dans un jeu de langage sans produire d’effort herméneutique constant. </a:t>
            </a:r>
          </a:p>
          <a:p>
            <a:pPr algn="just"/>
            <a:endParaRPr lang="fr-CH" dirty="0"/>
          </a:p>
          <a:p>
            <a:pPr algn="just"/>
            <a:r>
              <a:rPr lang="fr-CH" dirty="0" smtClean="0"/>
              <a:t>Une hypothèse interprétative ne peut ainsi porter que sur ce qui est déjà compris.</a:t>
            </a:r>
            <a:endParaRPr lang="fr-CH" dirty="0"/>
          </a:p>
        </p:txBody>
      </p:sp>
      <p:sp>
        <p:nvSpPr>
          <p:cNvPr id="7" name="ZoneTexte 6"/>
          <p:cNvSpPr txBox="1"/>
          <p:nvPr/>
        </p:nvSpPr>
        <p:spPr>
          <a:xfrm>
            <a:off x="7524328" y="1526454"/>
            <a:ext cx="1440160" cy="2031325"/>
          </a:xfrm>
          <a:prstGeom prst="rect">
            <a:avLst/>
          </a:prstGeom>
          <a:noFill/>
        </p:spPr>
        <p:txBody>
          <a:bodyPr wrap="square" rtlCol="0">
            <a:spAutoFit/>
          </a:bodyPr>
          <a:lstStyle/>
          <a:p>
            <a:r>
              <a:rPr lang="fr-CH" sz="1400" dirty="0" smtClean="0">
                <a:solidFill>
                  <a:schemeClr val="bg2"/>
                </a:solidFill>
              </a:rPr>
              <a:t>Référence centrale</a:t>
            </a:r>
          </a:p>
          <a:p>
            <a:endParaRPr lang="fr-CH" sz="1400" dirty="0">
              <a:solidFill>
                <a:schemeClr val="bg2"/>
              </a:solidFill>
            </a:endParaRPr>
          </a:p>
          <a:p>
            <a:r>
              <a:rPr lang="fr-CH" sz="1400" dirty="0" smtClean="0">
                <a:solidFill>
                  <a:schemeClr val="bg2"/>
                </a:solidFill>
              </a:rPr>
              <a:t>R. </a:t>
            </a:r>
            <a:r>
              <a:rPr lang="fr-CH" sz="1400" dirty="0" err="1" smtClean="0">
                <a:solidFill>
                  <a:schemeClr val="bg2"/>
                </a:solidFill>
              </a:rPr>
              <a:t>Shusterman</a:t>
            </a:r>
            <a:endParaRPr lang="fr-CH" sz="1400" dirty="0" smtClean="0">
              <a:solidFill>
                <a:schemeClr val="bg2"/>
              </a:solidFill>
            </a:endParaRPr>
          </a:p>
          <a:p>
            <a:endParaRPr lang="fr-CH" sz="1400" dirty="0">
              <a:solidFill>
                <a:schemeClr val="bg2"/>
              </a:solidFill>
            </a:endParaRPr>
          </a:p>
          <a:p>
            <a:r>
              <a:rPr lang="fr-CH" sz="1400" i="1" dirty="0" smtClean="0">
                <a:solidFill>
                  <a:schemeClr val="bg2"/>
                </a:solidFill>
              </a:rPr>
              <a:t>Sous l’interprétation</a:t>
            </a:r>
          </a:p>
          <a:p>
            <a:endParaRPr lang="fr-CH" sz="1400" i="1" dirty="0">
              <a:solidFill>
                <a:schemeClr val="bg2"/>
              </a:solidFill>
            </a:endParaRPr>
          </a:p>
          <a:p>
            <a:r>
              <a:rPr lang="fr-CH" sz="1400" i="1" dirty="0" smtClean="0">
                <a:solidFill>
                  <a:schemeClr val="bg2"/>
                </a:solidFill>
              </a:rPr>
              <a:t>1994</a:t>
            </a:r>
            <a:endParaRPr lang="fr-CH" sz="1400" i="1" dirty="0">
              <a:solidFill>
                <a:schemeClr val="bg2"/>
              </a:solidFill>
            </a:endParaRPr>
          </a:p>
        </p:txBody>
      </p:sp>
    </p:spTree>
    <p:extLst>
      <p:ext uri="{BB962C8B-B14F-4D97-AF65-F5344CB8AC3E}">
        <p14:creationId xmlns:p14="http://schemas.microsoft.com/office/powerpoint/2010/main" val="220217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11</a:t>
            </a:fld>
            <a:endParaRPr lang="fr-FR"/>
          </a:p>
        </p:txBody>
      </p:sp>
      <p:sp>
        <p:nvSpPr>
          <p:cNvPr id="6" name="ZoneTexte 5"/>
          <p:cNvSpPr txBox="1"/>
          <p:nvPr/>
        </p:nvSpPr>
        <p:spPr>
          <a:xfrm>
            <a:off x="7380312" y="1340768"/>
            <a:ext cx="1872208" cy="3744416"/>
          </a:xfrm>
          <a:prstGeom prst="rect">
            <a:avLst/>
          </a:prstGeom>
          <a:noFill/>
        </p:spPr>
        <p:txBody>
          <a:bodyPr wrap="square" rtlCol="0">
            <a:spAutoFit/>
          </a:bodyPr>
          <a:lstStyle/>
          <a:p>
            <a:r>
              <a:rPr lang="fr-CH" dirty="0" smtClean="0">
                <a:solidFill>
                  <a:schemeClr val="bg2"/>
                </a:solidFill>
              </a:rPr>
              <a:t>Référence centrale</a:t>
            </a:r>
          </a:p>
          <a:p>
            <a:endParaRPr lang="fr-CH" dirty="0" smtClean="0">
              <a:solidFill>
                <a:schemeClr val="bg2"/>
              </a:solidFill>
            </a:endParaRPr>
          </a:p>
          <a:p>
            <a:r>
              <a:rPr lang="fr-CH" dirty="0" smtClean="0">
                <a:solidFill>
                  <a:schemeClr val="bg2"/>
                </a:solidFill>
              </a:rPr>
              <a:t>Heath</a:t>
            </a:r>
            <a:r>
              <a:rPr lang="fr-CH" dirty="0">
                <a:solidFill>
                  <a:schemeClr val="bg2"/>
                </a:solidFill>
              </a:rPr>
              <a:t>, </a:t>
            </a:r>
            <a:r>
              <a:rPr lang="fr-CH" dirty="0" smtClean="0">
                <a:solidFill>
                  <a:schemeClr val="bg2"/>
                </a:solidFill>
              </a:rPr>
              <a:t>J.</a:t>
            </a:r>
          </a:p>
          <a:p>
            <a:endParaRPr lang="fr-CH" dirty="0">
              <a:solidFill>
                <a:schemeClr val="bg2"/>
              </a:solidFill>
            </a:endParaRPr>
          </a:p>
          <a:p>
            <a:r>
              <a:rPr lang="fr-CH" i="1" dirty="0" err="1" smtClean="0">
                <a:solidFill>
                  <a:schemeClr val="bg2"/>
                </a:solidFill>
              </a:rPr>
              <a:t>Brandom</a:t>
            </a:r>
            <a:r>
              <a:rPr lang="fr-CH" i="1" dirty="0" smtClean="0">
                <a:solidFill>
                  <a:schemeClr val="bg2"/>
                </a:solidFill>
              </a:rPr>
              <a:t> </a:t>
            </a:r>
            <a:r>
              <a:rPr lang="fr-CH" i="1" dirty="0">
                <a:solidFill>
                  <a:schemeClr val="bg2"/>
                </a:solidFill>
              </a:rPr>
              <a:t>et les sources de la normativité</a:t>
            </a:r>
            <a:r>
              <a:rPr lang="fr-CH" dirty="0" smtClean="0">
                <a:solidFill>
                  <a:schemeClr val="bg2"/>
                </a:solidFill>
              </a:rPr>
              <a:t>,</a:t>
            </a:r>
          </a:p>
          <a:p>
            <a:r>
              <a:rPr lang="fr-CH" dirty="0" smtClean="0">
                <a:solidFill>
                  <a:schemeClr val="bg2"/>
                </a:solidFill>
              </a:rPr>
              <a:t> </a:t>
            </a:r>
          </a:p>
          <a:p>
            <a:r>
              <a:rPr lang="fr-CH" dirty="0" smtClean="0">
                <a:solidFill>
                  <a:schemeClr val="bg2"/>
                </a:solidFill>
              </a:rPr>
              <a:t>in </a:t>
            </a:r>
            <a:r>
              <a:rPr lang="fr-CH" dirty="0">
                <a:solidFill>
                  <a:schemeClr val="bg2"/>
                </a:solidFill>
              </a:rPr>
              <a:t>Philosophiques </a:t>
            </a:r>
            <a:r>
              <a:rPr lang="fr-CH" dirty="0" smtClean="0">
                <a:solidFill>
                  <a:schemeClr val="bg2"/>
                </a:solidFill>
              </a:rPr>
              <a:t>28/1 (2001)</a:t>
            </a:r>
            <a:endParaRPr lang="fr-CH" dirty="0">
              <a:solidFill>
                <a:schemeClr val="bg2"/>
              </a:solidFill>
            </a:endParaRPr>
          </a:p>
          <a:p>
            <a:endParaRPr lang="fr-CH" dirty="0"/>
          </a:p>
        </p:txBody>
      </p:sp>
      <p:sp>
        <p:nvSpPr>
          <p:cNvPr id="7" name="ZoneTexte 6"/>
          <p:cNvSpPr txBox="1"/>
          <p:nvPr/>
        </p:nvSpPr>
        <p:spPr>
          <a:xfrm>
            <a:off x="611560" y="827707"/>
            <a:ext cx="6120680" cy="4770537"/>
          </a:xfrm>
          <a:prstGeom prst="rect">
            <a:avLst/>
          </a:prstGeom>
          <a:noFill/>
        </p:spPr>
        <p:txBody>
          <a:bodyPr wrap="square" rtlCol="0">
            <a:spAutoFit/>
          </a:bodyPr>
          <a:lstStyle/>
          <a:p>
            <a:pPr algn="just"/>
            <a:r>
              <a:rPr lang="fr-CH" sz="1600" dirty="0"/>
              <a:t>La norme sociale est le primitif explicatif de la </a:t>
            </a:r>
            <a:r>
              <a:rPr lang="fr-CH" sz="1600" dirty="0" smtClean="0"/>
              <a:t>signification, car le primitivisme explicatif de la représentation aléthique est impossible à assumer, vu que la représentation est un type de relation. Ainsi, expliquer la représentativité des représentations implique l’appelle à d’autres notions plus primitives. </a:t>
            </a:r>
          </a:p>
          <a:p>
            <a:pPr algn="just"/>
            <a:endParaRPr lang="fr-CH" sz="1600" dirty="0"/>
          </a:p>
          <a:p>
            <a:pPr algn="just"/>
            <a:r>
              <a:rPr lang="fr-CH" sz="1600" dirty="0" smtClean="0"/>
              <a:t>La norme n’est pas une règle explicite, car l’application correcte de la règle comme principe d’action en appelle une autre à l’infini. </a:t>
            </a:r>
          </a:p>
          <a:p>
            <a:pPr algn="just"/>
            <a:r>
              <a:rPr lang="fr-CH" sz="1600" dirty="0" smtClean="0"/>
              <a:t>La norme est donc obligatoirement une pratique implicite.</a:t>
            </a:r>
          </a:p>
          <a:p>
            <a:pPr algn="just"/>
            <a:endParaRPr lang="fr-CH" sz="1600" dirty="0"/>
          </a:p>
          <a:p>
            <a:pPr algn="just"/>
            <a:r>
              <a:rPr lang="fr-CH" sz="1600" dirty="0" smtClean="0"/>
              <a:t>Le déontique pouvant précéder l’aléthique et non le contraire, le normatif est donc premier. Ainsi, le langage est d’abord une norme utilisée, pour ensuite devenir explicitement compréhensif par une intentionnalité commune mutualiste.</a:t>
            </a:r>
          </a:p>
          <a:p>
            <a:pPr algn="just"/>
            <a:endParaRPr lang="fr-CH" sz="1600" dirty="0"/>
          </a:p>
          <a:p>
            <a:pPr algn="just"/>
            <a:r>
              <a:rPr lang="fr-CH" sz="1600" dirty="0" smtClean="0"/>
              <a:t>La communauté seule possède ainsi une intentionnalité originaire.</a:t>
            </a:r>
            <a:r>
              <a:rPr lang="fr-CH" sz="1600" dirty="0"/>
              <a:t> </a:t>
            </a:r>
            <a:r>
              <a:rPr lang="fr-CH" sz="1600" dirty="0" smtClean="0"/>
              <a:t>Son vocabulaire se compose </a:t>
            </a:r>
            <a:r>
              <a:rPr lang="fr-CH" sz="1600" dirty="0" smtClean="0"/>
              <a:t>dès lors</a:t>
            </a:r>
            <a:r>
              <a:rPr lang="fr-CH" sz="1600" dirty="0" smtClean="0"/>
              <a:t> </a:t>
            </a:r>
            <a:r>
              <a:rPr lang="fr-CH" sz="1600" dirty="0" smtClean="0"/>
              <a:t>sur la base d’évaluations d’un ensemble d’attentes et de sanctions intersubjectives, composant les comportements sociaux.</a:t>
            </a:r>
            <a:endParaRPr lang="fr-CH" sz="1600" dirty="0"/>
          </a:p>
        </p:txBody>
      </p:sp>
    </p:spTree>
    <p:extLst>
      <p:ext uri="{BB962C8B-B14F-4D97-AF65-F5344CB8AC3E}">
        <p14:creationId xmlns:p14="http://schemas.microsoft.com/office/powerpoint/2010/main" val="42663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12</a:t>
            </a:fld>
            <a:endParaRPr lang="fr-FR"/>
          </a:p>
        </p:txBody>
      </p:sp>
      <p:sp>
        <p:nvSpPr>
          <p:cNvPr id="5" name="ZoneTexte 4"/>
          <p:cNvSpPr txBox="1"/>
          <p:nvPr/>
        </p:nvSpPr>
        <p:spPr>
          <a:xfrm>
            <a:off x="251520" y="910460"/>
            <a:ext cx="6624736" cy="5078313"/>
          </a:xfrm>
          <a:prstGeom prst="rect">
            <a:avLst/>
          </a:prstGeom>
          <a:noFill/>
        </p:spPr>
        <p:txBody>
          <a:bodyPr wrap="square" rtlCol="0">
            <a:spAutoFit/>
          </a:bodyPr>
          <a:lstStyle/>
          <a:p>
            <a:r>
              <a:rPr lang="fr-CH" dirty="0" smtClean="0"/>
              <a:t>La pratique philosophie collective </a:t>
            </a:r>
            <a:r>
              <a:rPr lang="fr-CH" b="1" i="1" dirty="0" smtClean="0"/>
              <a:t>peut</a:t>
            </a:r>
            <a:r>
              <a:rPr lang="fr-CH" dirty="0" smtClean="0"/>
              <a:t> donc se comprendre comme un type de langage caractérisé par :</a:t>
            </a:r>
          </a:p>
          <a:p>
            <a:endParaRPr lang="fr-CH" dirty="0"/>
          </a:p>
          <a:p>
            <a:endParaRPr lang="fr-CH" dirty="0" smtClean="0"/>
          </a:p>
          <a:p>
            <a:endParaRPr lang="fr-CH" dirty="0"/>
          </a:p>
          <a:p>
            <a:r>
              <a:rPr lang="fr-CH" dirty="0" smtClean="0"/>
              <a:t>1. Un contexte culturel où l’altérité innovante prédomine sur la reproduction du semblable.   </a:t>
            </a:r>
          </a:p>
          <a:p>
            <a:endParaRPr lang="fr-CH" dirty="0"/>
          </a:p>
          <a:p>
            <a:r>
              <a:rPr lang="fr-CH" dirty="0" smtClean="0"/>
              <a:t>2. Un usage communicatif centré sur la métaphore pragmatique en vue de maximiser la disponibilité des possibles.</a:t>
            </a:r>
          </a:p>
          <a:p>
            <a:endParaRPr lang="fr-CH" dirty="0"/>
          </a:p>
          <a:p>
            <a:r>
              <a:rPr lang="fr-CH" dirty="0" smtClean="0"/>
              <a:t>3. Une signification comprise dans un cycle de transformations entre une strate normative – compréhensive et une strate créative – herméneutique. </a:t>
            </a:r>
          </a:p>
          <a:p>
            <a:endParaRPr lang="fr-CH" dirty="0"/>
          </a:p>
          <a:p>
            <a:endParaRPr lang="fr-CH" dirty="0" smtClean="0"/>
          </a:p>
          <a:p>
            <a:r>
              <a:rPr lang="fr-CH" dirty="0"/>
              <a:t>	</a:t>
            </a:r>
          </a:p>
        </p:txBody>
      </p:sp>
    </p:spTree>
    <p:extLst>
      <p:ext uri="{BB962C8B-B14F-4D97-AF65-F5344CB8AC3E}">
        <p14:creationId xmlns:p14="http://schemas.microsoft.com/office/powerpoint/2010/main" val="2154821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solidFill>
                  <a:prstClr val="black">
                    <a:tint val="75000"/>
                  </a:prstClr>
                </a:solidFill>
              </a:rPr>
              <a:pPr>
                <a:defRPr/>
              </a:pPr>
              <a:t>13</a:t>
            </a:fld>
            <a:endParaRPr lang="fr-FR">
              <a:solidFill>
                <a:prstClr val="black">
                  <a:tint val="75000"/>
                </a:prst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68760"/>
            <a:ext cx="4954342" cy="4794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7452320" y="1412776"/>
            <a:ext cx="1584176" cy="2831544"/>
          </a:xfrm>
          <a:prstGeom prst="rect">
            <a:avLst/>
          </a:prstGeom>
          <a:noFill/>
        </p:spPr>
        <p:txBody>
          <a:bodyPr wrap="square" rtlCol="0">
            <a:spAutoFit/>
          </a:bodyPr>
          <a:lstStyle/>
          <a:p>
            <a:r>
              <a:rPr lang="fr-CH" sz="1600" dirty="0" smtClean="0">
                <a:solidFill>
                  <a:schemeClr val="bg2"/>
                </a:solidFill>
              </a:rPr>
              <a:t>Référence</a:t>
            </a:r>
          </a:p>
          <a:p>
            <a:endParaRPr lang="fr-CH" sz="1600" dirty="0">
              <a:solidFill>
                <a:schemeClr val="bg2"/>
              </a:solidFill>
            </a:endParaRPr>
          </a:p>
          <a:p>
            <a:r>
              <a:rPr lang="fr-CH" sz="1600" dirty="0" smtClean="0">
                <a:solidFill>
                  <a:schemeClr val="bg2"/>
                </a:solidFill>
              </a:rPr>
              <a:t>G. Siemens</a:t>
            </a:r>
          </a:p>
          <a:p>
            <a:endParaRPr lang="fr-CH" sz="1600" dirty="0">
              <a:solidFill>
                <a:schemeClr val="bg2"/>
              </a:solidFill>
            </a:endParaRPr>
          </a:p>
          <a:p>
            <a:r>
              <a:rPr lang="fr-CH" sz="1600" i="1" dirty="0" err="1">
                <a:solidFill>
                  <a:schemeClr val="bg2"/>
                </a:solidFill>
              </a:rPr>
              <a:t>Knowing</a:t>
            </a:r>
            <a:r>
              <a:rPr lang="fr-CH" sz="1600" i="1" dirty="0">
                <a:solidFill>
                  <a:schemeClr val="bg2"/>
                </a:solidFill>
              </a:rPr>
              <a:t> </a:t>
            </a:r>
            <a:r>
              <a:rPr lang="fr-CH" sz="1600" i="1" dirty="0" err="1" smtClean="0">
                <a:solidFill>
                  <a:schemeClr val="bg2"/>
                </a:solidFill>
              </a:rPr>
              <a:t>knowledge</a:t>
            </a:r>
            <a:endParaRPr lang="fr-CH" sz="1600" i="1" dirty="0" smtClean="0">
              <a:solidFill>
                <a:schemeClr val="bg2"/>
              </a:solidFill>
            </a:endParaRPr>
          </a:p>
          <a:p>
            <a:endParaRPr lang="fr-CH" sz="1600" i="1" dirty="0">
              <a:solidFill>
                <a:schemeClr val="bg2"/>
              </a:solidFill>
            </a:endParaRPr>
          </a:p>
          <a:p>
            <a:r>
              <a:rPr lang="fr-CH" sz="1600" i="1" dirty="0" smtClean="0">
                <a:solidFill>
                  <a:schemeClr val="bg2"/>
                </a:solidFill>
              </a:rPr>
              <a:t>2006</a:t>
            </a:r>
          </a:p>
          <a:p>
            <a:endParaRPr lang="fr-CH" sz="1600" dirty="0">
              <a:solidFill>
                <a:schemeClr val="bg2"/>
              </a:solidFill>
            </a:endParaRPr>
          </a:p>
          <a:p>
            <a:r>
              <a:rPr lang="fr-CH" sz="1600" dirty="0" smtClean="0">
                <a:solidFill>
                  <a:schemeClr val="bg2"/>
                </a:solidFill>
              </a:rPr>
              <a:t>fig.49</a:t>
            </a:r>
            <a:endParaRPr lang="fr-CH" sz="1600" dirty="0">
              <a:solidFill>
                <a:schemeClr val="bg2"/>
              </a:solidFill>
            </a:endParaRPr>
          </a:p>
          <a:p>
            <a:endParaRPr lang="fr-CH" dirty="0">
              <a:solidFill>
                <a:prstClr val="black"/>
              </a:solidFill>
            </a:endParaRPr>
          </a:p>
        </p:txBody>
      </p:sp>
      <p:sp>
        <p:nvSpPr>
          <p:cNvPr id="2" name="ZoneTexte 1"/>
          <p:cNvSpPr txBox="1"/>
          <p:nvPr/>
        </p:nvSpPr>
        <p:spPr>
          <a:xfrm>
            <a:off x="611560" y="476672"/>
            <a:ext cx="6192688" cy="646331"/>
          </a:xfrm>
          <a:prstGeom prst="rect">
            <a:avLst/>
          </a:prstGeom>
          <a:noFill/>
        </p:spPr>
        <p:txBody>
          <a:bodyPr wrap="square" rtlCol="0">
            <a:spAutoFit/>
          </a:bodyPr>
          <a:lstStyle/>
          <a:p>
            <a:r>
              <a:rPr lang="fr-CH" i="1" dirty="0" smtClean="0"/>
              <a:t>A) 4. Quel </a:t>
            </a:r>
            <a:r>
              <a:rPr lang="fr-CH" i="1" dirty="0"/>
              <a:t>rapport à la connaissance ?</a:t>
            </a:r>
          </a:p>
          <a:p>
            <a:endParaRPr lang="fr-CH" dirty="0"/>
          </a:p>
        </p:txBody>
      </p:sp>
    </p:spTree>
    <p:extLst>
      <p:ext uri="{BB962C8B-B14F-4D97-AF65-F5344CB8AC3E}">
        <p14:creationId xmlns:p14="http://schemas.microsoft.com/office/powerpoint/2010/main" val="3349261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14</a:t>
            </a:fld>
            <a:endParaRPr lang="fr-FR"/>
          </a:p>
        </p:txBody>
      </p:sp>
      <p:sp>
        <p:nvSpPr>
          <p:cNvPr id="5" name="ZoneTexte 4"/>
          <p:cNvSpPr txBox="1"/>
          <p:nvPr/>
        </p:nvSpPr>
        <p:spPr>
          <a:xfrm>
            <a:off x="323528" y="739074"/>
            <a:ext cx="6120680" cy="5632311"/>
          </a:xfrm>
          <a:prstGeom prst="rect">
            <a:avLst/>
          </a:prstGeom>
          <a:noFill/>
        </p:spPr>
        <p:txBody>
          <a:bodyPr wrap="square" rtlCol="0">
            <a:spAutoFit/>
          </a:bodyPr>
          <a:lstStyle/>
          <a:p>
            <a:r>
              <a:rPr lang="fr-CH" i="1" dirty="0" smtClean="0"/>
              <a:t>Former à la pratique philosophique, c’est donc viser </a:t>
            </a:r>
            <a:r>
              <a:rPr lang="fr-CH" i="1" dirty="0" smtClean="0"/>
              <a:t>:</a:t>
            </a:r>
          </a:p>
          <a:p>
            <a:endParaRPr lang="fr-CH" dirty="0"/>
          </a:p>
          <a:p>
            <a:endParaRPr lang="fr-CH" dirty="0" smtClean="0"/>
          </a:p>
          <a:p>
            <a:endParaRPr lang="fr-CH" dirty="0"/>
          </a:p>
          <a:p>
            <a:r>
              <a:rPr lang="fr-CH" dirty="0" smtClean="0"/>
              <a:t>Un questionnement des usages </a:t>
            </a:r>
          </a:p>
          <a:p>
            <a:endParaRPr lang="fr-CH" dirty="0"/>
          </a:p>
          <a:p>
            <a:r>
              <a:rPr lang="fr-CH" dirty="0" smtClean="0"/>
              <a:t>Une innovation des métaphores </a:t>
            </a:r>
          </a:p>
          <a:p>
            <a:endParaRPr lang="fr-CH" dirty="0"/>
          </a:p>
          <a:p>
            <a:r>
              <a:rPr lang="fr-CH" dirty="0" smtClean="0"/>
              <a:t>Une réorganisation continue des concepts</a:t>
            </a:r>
          </a:p>
          <a:p>
            <a:endParaRPr lang="fr-CH" dirty="0"/>
          </a:p>
          <a:p>
            <a:endParaRPr lang="fr-CH" dirty="0" smtClean="0"/>
          </a:p>
          <a:p>
            <a:r>
              <a:rPr lang="fr-CH" i="1" dirty="0" smtClean="0"/>
              <a:t>En développant des compétences :</a:t>
            </a:r>
          </a:p>
          <a:p>
            <a:endParaRPr lang="fr-CH" i="1" dirty="0"/>
          </a:p>
          <a:p>
            <a:r>
              <a:rPr lang="fr-CH" u="sng" dirty="0" smtClean="0"/>
              <a:t>Problématiser</a:t>
            </a:r>
            <a:r>
              <a:rPr lang="fr-CH" dirty="0" smtClean="0"/>
              <a:t> l’ordinaire</a:t>
            </a:r>
          </a:p>
          <a:p>
            <a:endParaRPr lang="fr-CH" dirty="0" smtClean="0"/>
          </a:p>
          <a:p>
            <a:r>
              <a:rPr lang="fr-CH" u="sng" dirty="0" smtClean="0"/>
              <a:t>Créer</a:t>
            </a:r>
            <a:r>
              <a:rPr lang="fr-CH" dirty="0" smtClean="0"/>
              <a:t> des formulations</a:t>
            </a:r>
          </a:p>
          <a:p>
            <a:endParaRPr lang="fr-CH" dirty="0" smtClean="0"/>
          </a:p>
          <a:p>
            <a:r>
              <a:rPr lang="fr-CH" u="sng" dirty="0" smtClean="0"/>
              <a:t>Argumenter</a:t>
            </a:r>
            <a:r>
              <a:rPr lang="fr-CH" dirty="0" smtClean="0"/>
              <a:t> les transformations </a:t>
            </a:r>
            <a:endParaRPr lang="fr-CH" dirty="0" smtClean="0"/>
          </a:p>
          <a:p>
            <a:endParaRPr lang="fr-CH" dirty="0"/>
          </a:p>
          <a:p>
            <a:endParaRPr lang="fr-CH" dirty="0"/>
          </a:p>
        </p:txBody>
      </p:sp>
    </p:spTree>
    <p:extLst>
      <p:ext uri="{BB962C8B-B14F-4D97-AF65-F5344CB8AC3E}">
        <p14:creationId xmlns:p14="http://schemas.microsoft.com/office/powerpoint/2010/main" val="806854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15</a:t>
            </a:fld>
            <a:endParaRPr lang="fr-FR"/>
          </a:p>
        </p:txBody>
      </p:sp>
      <p:sp>
        <p:nvSpPr>
          <p:cNvPr id="6" name="ZoneTexte 5"/>
          <p:cNvSpPr txBox="1"/>
          <p:nvPr/>
        </p:nvSpPr>
        <p:spPr>
          <a:xfrm>
            <a:off x="539552" y="692696"/>
            <a:ext cx="6984776" cy="1477328"/>
          </a:xfrm>
          <a:prstGeom prst="rect">
            <a:avLst/>
          </a:prstGeom>
          <a:noFill/>
        </p:spPr>
        <p:txBody>
          <a:bodyPr wrap="square" rtlCol="0">
            <a:spAutoFit/>
          </a:bodyPr>
          <a:lstStyle/>
          <a:p>
            <a:r>
              <a:rPr lang="fr-CH" i="1" dirty="0" smtClean="0"/>
              <a:t>B) 1. Le </a:t>
            </a:r>
            <a:r>
              <a:rPr lang="fr-CH" i="1" dirty="0"/>
              <a:t>cycle de la norme et de de la création </a:t>
            </a:r>
            <a:r>
              <a:rPr lang="fr-CH" i="1" dirty="0" smtClean="0"/>
              <a:t>épistémique</a:t>
            </a:r>
          </a:p>
          <a:p>
            <a:endParaRPr lang="fr-CH" dirty="0"/>
          </a:p>
          <a:p>
            <a:endParaRPr lang="fr-CH" dirty="0" smtClean="0"/>
          </a:p>
          <a:p>
            <a:r>
              <a:rPr lang="fr-CH" dirty="0" smtClean="0"/>
              <a:t> </a:t>
            </a:r>
            <a:endParaRPr lang="fr-CH" dirty="0"/>
          </a:p>
          <a:p>
            <a:endParaRPr lang="fr-CH" dirty="0"/>
          </a:p>
        </p:txBody>
      </p:sp>
      <p:sp>
        <p:nvSpPr>
          <p:cNvPr id="5" name="Ellipse 4"/>
          <p:cNvSpPr/>
          <p:nvPr/>
        </p:nvSpPr>
        <p:spPr>
          <a:xfrm>
            <a:off x="395536" y="4221087"/>
            <a:ext cx="2340260" cy="1009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t>Réseau conceptuel normé </a:t>
            </a:r>
            <a:endParaRPr lang="fr-CH" dirty="0"/>
          </a:p>
        </p:txBody>
      </p:sp>
      <p:sp>
        <p:nvSpPr>
          <p:cNvPr id="8" name="Ellipse 7"/>
          <p:cNvSpPr/>
          <p:nvPr/>
        </p:nvSpPr>
        <p:spPr>
          <a:xfrm>
            <a:off x="4761395" y="4221087"/>
            <a:ext cx="2520280" cy="1009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t>Réseau conceptuel normé</a:t>
            </a:r>
            <a:endParaRPr lang="fr-CH" dirty="0"/>
          </a:p>
        </p:txBody>
      </p:sp>
      <p:sp>
        <p:nvSpPr>
          <p:cNvPr id="7" name="Flèche à trois pointes 6"/>
          <p:cNvSpPr/>
          <p:nvPr/>
        </p:nvSpPr>
        <p:spPr>
          <a:xfrm>
            <a:off x="2987824" y="2708920"/>
            <a:ext cx="1656184" cy="2448272"/>
          </a:xfrm>
          <a:prstGeom prst="leftRigh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H" sz="800" dirty="0" smtClean="0">
                <a:solidFill>
                  <a:srgbClr val="FFC000"/>
                </a:solidFill>
              </a:rPr>
              <a:t>Échange </a:t>
            </a:r>
            <a:r>
              <a:rPr lang="fr-CH" sz="800" dirty="0" err="1" smtClean="0">
                <a:solidFill>
                  <a:srgbClr val="FFC000"/>
                </a:solidFill>
              </a:rPr>
              <a:t>dialogal</a:t>
            </a:r>
            <a:r>
              <a:rPr lang="fr-CH" sz="800" dirty="0" smtClean="0">
                <a:solidFill>
                  <a:srgbClr val="FFC000"/>
                </a:solidFill>
              </a:rPr>
              <a:t> problématique</a:t>
            </a:r>
            <a:endParaRPr lang="fr-CH" sz="800" dirty="0">
              <a:solidFill>
                <a:srgbClr val="FFC000"/>
              </a:solidFill>
            </a:endParaRPr>
          </a:p>
        </p:txBody>
      </p:sp>
      <p:sp>
        <p:nvSpPr>
          <p:cNvPr id="10" name="Ellipse 9"/>
          <p:cNvSpPr/>
          <p:nvPr/>
        </p:nvSpPr>
        <p:spPr>
          <a:xfrm>
            <a:off x="2025077" y="1628800"/>
            <a:ext cx="3528392" cy="901264"/>
          </a:xfrm>
          <a:prstGeom prst="ellips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solidFill>
                  <a:schemeClr val="tx1"/>
                </a:solidFill>
              </a:rPr>
              <a:t>Nouvelles métaphores</a:t>
            </a:r>
            <a:endParaRPr lang="fr-CH" dirty="0">
              <a:solidFill>
                <a:schemeClr val="tx1"/>
              </a:solidFill>
            </a:endParaRPr>
          </a:p>
        </p:txBody>
      </p:sp>
      <p:sp>
        <p:nvSpPr>
          <p:cNvPr id="11" name="ZoneTexte 10"/>
          <p:cNvSpPr txBox="1"/>
          <p:nvPr/>
        </p:nvSpPr>
        <p:spPr>
          <a:xfrm>
            <a:off x="3614685" y="2996952"/>
            <a:ext cx="216024" cy="1200329"/>
          </a:xfrm>
          <a:prstGeom prst="rect">
            <a:avLst/>
          </a:prstGeom>
          <a:noFill/>
        </p:spPr>
        <p:txBody>
          <a:bodyPr wrap="square" rtlCol="0">
            <a:spAutoFit/>
          </a:bodyPr>
          <a:lstStyle/>
          <a:p>
            <a:r>
              <a:rPr lang="fr-CH" sz="800" dirty="0" smtClean="0">
                <a:solidFill>
                  <a:srgbClr val="FF0000"/>
                </a:solidFill>
              </a:rPr>
              <a:t>ascension</a:t>
            </a:r>
            <a:endParaRPr lang="fr-CH" sz="800" dirty="0">
              <a:solidFill>
                <a:srgbClr val="FF0000"/>
              </a:solidFill>
            </a:endParaRPr>
          </a:p>
        </p:txBody>
      </p:sp>
      <p:sp>
        <p:nvSpPr>
          <p:cNvPr id="13" name="ZoneTexte 12"/>
          <p:cNvSpPr txBox="1"/>
          <p:nvPr/>
        </p:nvSpPr>
        <p:spPr>
          <a:xfrm>
            <a:off x="3789273" y="2924944"/>
            <a:ext cx="216024" cy="1692771"/>
          </a:xfrm>
          <a:prstGeom prst="rect">
            <a:avLst/>
          </a:prstGeom>
          <a:noFill/>
        </p:spPr>
        <p:txBody>
          <a:bodyPr wrap="square" rtlCol="0">
            <a:spAutoFit/>
          </a:bodyPr>
          <a:lstStyle/>
          <a:p>
            <a:r>
              <a:rPr lang="fr-CH" sz="800" dirty="0" smtClean="0">
                <a:solidFill>
                  <a:srgbClr val="FF0000"/>
                </a:solidFill>
              </a:rPr>
              <a:t>herméneutique</a:t>
            </a:r>
            <a:endParaRPr lang="fr-CH" sz="800" dirty="0">
              <a:solidFill>
                <a:srgbClr val="FF0000"/>
              </a:solidFill>
            </a:endParaRPr>
          </a:p>
        </p:txBody>
      </p:sp>
      <p:sp>
        <p:nvSpPr>
          <p:cNvPr id="12" name="Flèche courbée vers le bas 11"/>
          <p:cNvSpPr/>
          <p:nvPr/>
        </p:nvSpPr>
        <p:spPr>
          <a:xfrm rot="3555074">
            <a:off x="4718205" y="2466781"/>
            <a:ext cx="2918645" cy="895168"/>
          </a:xfrm>
          <a:prstGeom prst="curvedDownArrow">
            <a:avLst>
              <a:gd name="adj1" fmla="val 52994"/>
              <a:gd name="adj2" fmla="val 31131"/>
              <a:gd name="adj3" fmla="val 40738"/>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solidFill>
                  <a:schemeClr val="tx1"/>
                </a:solidFill>
              </a:rPr>
              <a:t>possibilités</a:t>
            </a:r>
            <a:endParaRPr lang="fr-CH" dirty="0">
              <a:solidFill>
                <a:schemeClr val="tx1"/>
              </a:solidFill>
            </a:endParaRPr>
          </a:p>
        </p:txBody>
      </p:sp>
      <p:sp>
        <p:nvSpPr>
          <p:cNvPr id="15" name="Flèche courbée vers le bas 14"/>
          <p:cNvSpPr/>
          <p:nvPr/>
        </p:nvSpPr>
        <p:spPr>
          <a:xfrm rot="7325182" flipV="1">
            <a:off x="-61735" y="2462551"/>
            <a:ext cx="2918645" cy="875493"/>
          </a:xfrm>
          <a:prstGeom prst="curvedDownArrow">
            <a:avLst>
              <a:gd name="adj1" fmla="val 52994"/>
              <a:gd name="adj2" fmla="val 31131"/>
              <a:gd name="adj3" fmla="val 40738"/>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solidFill>
                  <a:schemeClr val="tx1"/>
                </a:solidFill>
              </a:rPr>
              <a:t>possibilités</a:t>
            </a:r>
            <a:endParaRPr lang="fr-CH" dirty="0">
              <a:solidFill>
                <a:schemeClr val="tx1"/>
              </a:solidFill>
            </a:endParaRPr>
          </a:p>
        </p:txBody>
      </p:sp>
    </p:spTree>
    <p:extLst>
      <p:ext uri="{BB962C8B-B14F-4D97-AF65-F5344CB8AC3E}">
        <p14:creationId xmlns:p14="http://schemas.microsoft.com/office/powerpoint/2010/main" val="815395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16</a:t>
            </a:fld>
            <a:endParaRPr lang="fr-FR"/>
          </a:p>
        </p:txBody>
      </p:sp>
      <p:sp>
        <p:nvSpPr>
          <p:cNvPr id="6" name="ZoneTexte 5"/>
          <p:cNvSpPr txBox="1"/>
          <p:nvPr/>
        </p:nvSpPr>
        <p:spPr>
          <a:xfrm>
            <a:off x="367411" y="789980"/>
            <a:ext cx="6863960" cy="4247317"/>
          </a:xfrm>
          <a:prstGeom prst="rect">
            <a:avLst/>
          </a:prstGeom>
          <a:noFill/>
        </p:spPr>
        <p:txBody>
          <a:bodyPr wrap="square" rtlCol="0">
            <a:spAutoFit/>
          </a:bodyPr>
          <a:lstStyle/>
          <a:p>
            <a:r>
              <a:rPr lang="fr-CH" i="1" dirty="0" smtClean="0"/>
              <a:t>B) 2. </a:t>
            </a:r>
            <a:r>
              <a:rPr lang="fr-CH" i="1" dirty="0"/>
              <a:t>Le déroulement d’une pratique comme création </a:t>
            </a:r>
            <a:r>
              <a:rPr lang="fr-CH" i="1" dirty="0" smtClean="0"/>
              <a:t>collective</a:t>
            </a:r>
          </a:p>
          <a:p>
            <a:endParaRPr lang="fr-CH" i="1" dirty="0"/>
          </a:p>
          <a:p>
            <a:endParaRPr lang="fr-CH" i="1" dirty="0" smtClean="0"/>
          </a:p>
          <a:p>
            <a:endParaRPr lang="fr-CH" i="1" dirty="0"/>
          </a:p>
          <a:p>
            <a:pPr marL="342900" indent="-342900">
              <a:buAutoNum type="alphaLcParenR"/>
            </a:pPr>
            <a:r>
              <a:rPr lang="fr-CH" dirty="0" smtClean="0"/>
              <a:t>Questionnement problématique auprès d’au moins deux interlocuteurs en irrégularité conceptuelle mutuelle </a:t>
            </a:r>
          </a:p>
          <a:p>
            <a:pPr marL="342900" indent="-342900">
              <a:buAutoNum type="alphaLcParenR"/>
            </a:pPr>
            <a:endParaRPr lang="fr-CH" dirty="0"/>
          </a:p>
          <a:p>
            <a:pPr marL="342900" indent="-342900">
              <a:buAutoNum type="alphaLcParenR"/>
            </a:pPr>
            <a:r>
              <a:rPr lang="fr-CH" dirty="0" smtClean="0"/>
              <a:t>Recherches épistémiques, éthiques, existentielles, vers des reformulations innovantes </a:t>
            </a:r>
            <a:r>
              <a:rPr lang="fr-CH" b="1" dirty="0" smtClean="0"/>
              <a:t>et</a:t>
            </a:r>
            <a:r>
              <a:rPr lang="fr-CH" dirty="0" smtClean="0"/>
              <a:t> pragmatiquement valides </a:t>
            </a:r>
          </a:p>
          <a:p>
            <a:pPr marL="342900" indent="-342900">
              <a:buAutoNum type="alphaLcParenR"/>
            </a:pPr>
            <a:endParaRPr lang="fr-CH" dirty="0"/>
          </a:p>
          <a:p>
            <a:pPr marL="342900" indent="-342900">
              <a:buAutoNum type="alphaLcParenR"/>
            </a:pPr>
            <a:r>
              <a:rPr lang="fr-CH" dirty="0" smtClean="0"/>
              <a:t>Intégration modifiante ou non des réorganisations possibles selon l’efficience argumentative et l’interface des régimes épistémiques en vigueur.</a:t>
            </a:r>
            <a:endParaRPr lang="fr-CH" dirty="0" smtClean="0"/>
          </a:p>
          <a:p>
            <a:endParaRPr lang="fr-CH" dirty="0"/>
          </a:p>
          <a:p>
            <a:endParaRPr lang="fr-CH" dirty="0"/>
          </a:p>
        </p:txBody>
      </p:sp>
    </p:spTree>
    <p:extLst>
      <p:ext uri="{BB962C8B-B14F-4D97-AF65-F5344CB8AC3E}">
        <p14:creationId xmlns:p14="http://schemas.microsoft.com/office/powerpoint/2010/main" val="328973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17</a:t>
            </a:fld>
            <a:endParaRPr lang="fr-FR"/>
          </a:p>
        </p:txBody>
      </p:sp>
      <p:sp>
        <p:nvSpPr>
          <p:cNvPr id="6" name="ZoneTexte 5"/>
          <p:cNvSpPr txBox="1"/>
          <p:nvPr/>
        </p:nvSpPr>
        <p:spPr>
          <a:xfrm>
            <a:off x="457200" y="836712"/>
            <a:ext cx="6419056" cy="5078313"/>
          </a:xfrm>
          <a:prstGeom prst="rect">
            <a:avLst/>
          </a:prstGeom>
          <a:noFill/>
        </p:spPr>
        <p:txBody>
          <a:bodyPr wrap="square" rtlCol="0">
            <a:spAutoFit/>
          </a:bodyPr>
          <a:lstStyle/>
          <a:p>
            <a:r>
              <a:rPr lang="fr-CH" i="1" dirty="0" smtClean="0"/>
              <a:t>B) 3</a:t>
            </a:r>
            <a:r>
              <a:rPr lang="fr-CH" i="1" dirty="0"/>
              <a:t>. La métaphore </a:t>
            </a:r>
            <a:r>
              <a:rPr lang="fr-CH" i="1" dirty="0" smtClean="0"/>
              <a:t>communicative </a:t>
            </a:r>
            <a:r>
              <a:rPr lang="fr-CH" i="1" dirty="0" smtClean="0"/>
              <a:t>formatrice</a:t>
            </a:r>
          </a:p>
          <a:p>
            <a:endParaRPr lang="fr-CH" i="1" dirty="0"/>
          </a:p>
          <a:p>
            <a:endParaRPr lang="fr-CH" i="1" dirty="0" smtClean="0"/>
          </a:p>
          <a:p>
            <a:r>
              <a:rPr lang="fr-CH" dirty="0" smtClean="0"/>
              <a:t>Générer et intégrer de nouvelles métaphores en situation de débat implique un parcours formatif passant par :</a:t>
            </a:r>
          </a:p>
          <a:p>
            <a:endParaRPr lang="fr-CH" dirty="0"/>
          </a:p>
          <a:p>
            <a:pPr marL="342900" indent="-342900">
              <a:buAutoNum type="alphaLcParenR"/>
            </a:pPr>
            <a:r>
              <a:rPr lang="fr-CH" dirty="0" smtClean="0"/>
              <a:t>Une posture métacognitive portant sur les usages de vocabulaire et leur validité </a:t>
            </a:r>
            <a:r>
              <a:rPr lang="fr-CH" dirty="0" err="1" smtClean="0"/>
              <a:t>critériée</a:t>
            </a:r>
            <a:r>
              <a:rPr lang="fr-CH" dirty="0" smtClean="0"/>
              <a:t> </a:t>
            </a:r>
          </a:p>
          <a:p>
            <a:pPr marL="342900" indent="-342900">
              <a:buAutoNum type="alphaLcParenR"/>
            </a:pPr>
            <a:endParaRPr lang="fr-CH" dirty="0" smtClean="0"/>
          </a:p>
          <a:p>
            <a:pPr marL="342900" indent="-342900">
              <a:buAutoNum type="alphaLcParenR"/>
            </a:pPr>
            <a:r>
              <a:rPr lang="fr-CH" dirty="0" smtClean="0"/>
              <a:t>Un exercice de créativité en situation de communication continue </a:t>
            </a:r>
          </a:p>
          <a:p>
            <a:pPr marL="342900" indent="-342900">
              <a:buAutoNum type="alphaLcParenR"/>
            </a:pPr>
            <a:endParaRPr lang="fr-CH" dirty="0"/>
          </a:p>
          <a:p>
            <a:pPr marL="342900" indent="-342900">
              <a:buAutoNum type="alphaLcParenR"/>
            </a:pPr>
            <a:r>
              <a:rPr lang="fr-CH" dirty="0" smtClean="0"/>
              <a:t>Une pratique argumentative intentionnaliste impliquant autant soi-même qu’autrui</a:t>
            </a:r>
            <a:endParaRPr lang="fr-CH" dirty="0" smtClean="0"/>
          </a:p>
          <a:p>
            <a:endParaRPr lang="fr-CH" dirty="0"/>
          </a:p>
          <a:p>
            <a:endParaRPr lang="fr-CH" dirty="0" smtClean="0"/>
          </a:p>
          <a:p>
            <a:endParaRPr lang="fr-CH" dirty="0"/>
          </a:p>
          <a:p>
            <a:endParaRPr lang="fr-CH" dirty="0"/>
          </a:p>
        </p:txBody>
      </p:sp>
    </p:spTree>
    <p:extLst>
      <p:ext uri="{BB962C8B-B14F-4D97-AF65-F5344CB8AC3E}">
        <p14:creationId xmlns:p14="http://schemas.microsoft.com/office/powerpoint/2010/main" val="3771744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18</a:t>
            </a:fld>
            <a:endParaRPr lang="fr-FR"/>
          </a:p>
        </p:txBody>
      </p:sp>
      <p:sp>
        <p:nvSpPr>
          <p:cNvPr id="6" name="ZoneTexte 5"/>
          <p:cNvSpPr txBox="1"/>
          <p:nvPr/>
        </p:nvSpPr>
        <p:spPr>
          <a:xfrm>
            <a:off x="216988" y="476672"/>
            <a:ext cx="6696744" cy="6186309"/>
          </a:xfrm>
          <a:prstGeom prst="rect">
            <a:avLst/>
          </a:prstGeom>
          <a:noFill/>
        </p:spPr>
        <p:txBody>
          <a:bodyPr wrap="square" rtlCol="0">
            <a:spAutoFit/>
          </a:bodyPr>
          <a:lstStyle/>
          <a:p>
            <a:r>
              <a:rPr lang="fr-CH" i="1" dirty="0" smtClean="0"/>
              <a:t>C) 1. Suivre </a:t>
            </a:r>
            <a:r>
              <a:rPr lang="fr-CH" i="1" dirty="0"/>
              <a:t>le programme, mais autrement</a:t>
            </a:r>
            <a:r>
              <a:rPr lang="fr-CH" i="1" dirty="0" smtClean="0"/>
              <a:t>…</a:t>
            </a:r>
          </a:p>
          <a:p>
            <a:endParaRPr lang="fr-CH" i="1" dirty="0"/>
          </a:p>
          <a:p>
            <a:endParaRPr lang="fr-CH" i="1" dirty="0" smtClean="0"/>
          </a:p>
          <a:p>
            <a:r>
              <a:rPr lang="fr-CH" dirty="0" smtClean="0"/>
              <a:t>Les objectifs planifiés demeurent, mais deviennent des activateurs de compétences.</a:t>
            </a:r>
          </a:p>
          <a:p>
            <a:endParaRPr lang="fr-CH" dirty="0"/>
          </a:p>
          <a:p>
            <a:r>
              <a:rPr lang="fr-CH" dirty="0" smtClean="0"/>
              <a:t>Les thématiques obligatoires demeurent, mais deviennent des thèmes de débats.</a:t>
            </a:r>
          </a:p>
          <a:p>
            <a:endParaRPr lang="fr-CH" dirty="0"/>
          </a:p>
          <a:p>
            <a:r>
              <a:rPr lang="fr-CH" dirty="0" smtClean="0"/>
              <a:t>L’évaluation des compétences demeure, mais à titre formateur et non plus terminal (même sous une forme certificative). </a:t>
            </a:r>
          </a:p>
          <a:p>
            <a:endParaRPr lang="fr-CH" dirty="0"/>
          </a:p>
          <a:p>
            <a:r>
              <a:rPr lang="fr-CH" dirty="0" smtClean="0"/>
              <a:t>Les connaissances demeurent, mais comme questionnement du sens et non plus comme aboutissement de l’enseignement.</a:t>
            </a:r>
          </a:p>
          <a:p>
            <a:endParaRPr lang="fr-CH" dirty="0"/>
          </a:p>
          <a:p>
            <a:r>
              <a:rPr lang="fr-CH" dirty="0" smtClean="0"/>
              <a:t>L’institution scolaire demeure, mais comme espace de transformation socio-culturelle. </a:t>
            </a:r>
            <a:endParaRPr lang="fr-CH" dirty="0" smtClean="0"/>
          </a:p>
          <a:p>
            <a:pPr marL="342900" indent="-342900">
              <a:buAutoNum type="arabicPeriod"/>
            </a:pPr>
            <a:endParaRPr lang="fr-CH" dirty="0" smtClean="0"/>
          </a:p>
          <a:p>
            <a:r>
              <a:rPr lang="fr-CH" dirty="0" smtClean="0"/>
              <a:t>La relation pédagogique demeure, mais comme activité de création participative. </a:t>
            </a:r>
            <a:endParaRPr lang="fr-CH" dirty="0"/>
          </a:p>
          <a:p>
            <a:r>
              <a:rPr lang="fr-CH" dirty="0" smtClean="0"/>
              <a:t> </a:t>
            </a:r>
            <a:endParaRPr lang="fr-CH" dirty="0"/>
          </a:p>
          <a:p>
            <a:endParaRPr lang="fr-CH" dirty="0"/>
          </a:p>
        </p:txBody>
      </p:sp>
    </p:spTree>
    <p:extLst>
      <p:ext uri="{BB962C8B-B14F-4D97-AF65-F5344CB8AC3E}">
        <p14:creationId xmlns:p14="http://schemas.microsoft.com/office/powerpoint/2010/main" val="2662549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19</a:t>
            </a:fld>
            <a:endParaRPr lang="fr-FR"/>
          </a:p>
        </p:txBody>
      </p:sp>
      <p:sp>
        <p:nvSpPr>
          <p:cNvPr id="6" name="ZoneTexte 5"/>
          <p:cNvSpPr txBox="1"/>
          <p:nvPr/>
        </p:nvSpPr>
        <p:spPr>
          <a:xfrm>
            <a:off x="755576" y="980728"/>
            <a:ext cx="6336704" cy="4801314"/>
          </a:xfrm>
          <a:prstGeom prst="rect">
            <a:avLst/>
          </a:prstGeom>
          <a:noFill/>
        </p:spPr>
        <p:txBody>
          <a:bodyPr wrap="square" rtlCol="0">
            <a:spAutoFit/>
          </a:bodyPr>
          <a:lstStyle/>
          <a:p>
            <a:r>
              <a:rPr lang="fr-CH" i="1" dirty="0" smtClean="0"/>
              <a:t>C) 2. Pour </a:t>
            </a:r>
            <a:r>
              <a:rPr lang="fr-CH" i="1" dirty="0"/>
              <a:t>une éthique du parler et du </a:t>
            </a:r>
            <a:r>
              <a:rPr lang="fr-CH" i="1" dirty="0" smtClean="0"/>
              <a:t>rapport au connaître</a:t>
            </a:r>
            <a:endParaRPr lang="fr-CH" i="1" dirty="0" smtClean="0"/>
          </a:p>
          <a:p>
            <a:endParaRPr lang="fr-CH" dirty="0"/>
          </a:p>
          <a:p>
            <a:r>
              <a:rPr lang="fr-CH" dirty="0" smtClean="0"/>
              <a:t> </a:t>
            </a:r>
            <a:endParaRPr lang="fr-CH" dirty="0"/>
          </a:p>
          <a:p>
            <a:endParaRPr lang="fr-CH" dirty="0"/>
          </a:p>
          <a:p>
            <a:r>
              <a:rPr lang="fr-CH" dirty="0" smtClean="0"/>
              <a:t>La force transformatrice et la portée relationnelle des vocabulaires génèrent la question : </a:t>
            </a:r>
          </a:p>
          <a:p>
            <a:r>
              <a:rPr lang="fr-CH" i="1" dirty="0" smtClean="0"/>
              <a:t>«Quelle est la responsabilité de chacun dans la transformation de l’autre ?»</a:t>
            </a:r>
          </a:p>
          <a:p>
            <a:endParaRPr lang="fr-CH" i="1" dirty="0" smtClean="0"/>
          </a:p>
          <a:p>
            <a:endParaRPr lang="fr-CH" i="1" dirty="0"/>
          </a:p>
          <a:p>
            <a:r>
              <a:rPr lang="fr-CH" dirty="0" smtClean="0"/>
              <a:t>Le passage de l’autorité dominante des savoirs au laminoir de la contingence du langage génère la question :</a:t>
            </a:r>
          </a:p>
          <a:p>
            <a:r>
              <a:rPr lang="fr-CH" i="1" dirty="0" smtClean="0"/>
              <a:t>«Quelle est la légitimité d’un discours institué comme référence normative ?»</a:t>
            </a:r>
          </a:p>
          <a:p>
            <a:endParaRPr lang="fr-CH" dirty="0"/>
          </a:p>
          <a:p>
            <a:endParaRPr lang="fr-CH" dirty="0" smtClean="0"/>
          </a:p>
          <a:p>
            <a:endParaRPr lang="fr-CH" dirty="0"/>
          </a:p>
        </p:txBody>
      </p:sp>
    </p:spTree>
    <p:extLst>
      <p:ext uri="{BB962C8B-B14F-4D97-AF65-F5344CB8AC3E}">
        <p14:creationId xmlns:p14="http://schemas.microsoft.com/office/powerpoint/2010/main" val="3842718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2</a:t>
            </a:fld>
            <a:endParaRPr lang="fr-FR"/>
          </a:p>
        </p:txBody>
      </p:sp>
      <p:sp>
        <p:nvSpPr>
          <p:cNvPr id="5" name="Espace réservé du texte 4"/>
          <p:cNvSpPr>
            <a:spLocks noGrp="1"/>
          </p:cNvSpPr>
          <p:nvPr>
            <p:ph type="body" sz="quarter" idx="10"/>
          </p:nvPr>
        </p:nvSpPr>
        <p:spPr/>
        <p:txBody>
          <a:bodyPr/>
          <a:lstStyle/>
          <a:p>
            <a:r>
              <a:rPr lang="fr-CH" sz="1600" dirty="0" smtClean="0"/>
              <a:t>Plan de l’exposé :</a:t>
            </a:r>
          </a:p>
          <a:p>
            <a:endParaRPr lang="fr-CH" sz="1600" dirty="0"/>
          </a:p>
          <a:p>
            <a:r>
              <a:rPr lang="fr-CH" sz="1600" b="0" dirty="0" smtClean="0"/>
              <a:t>Qu’est-ce que former à une pratique philosophique ?</a:t>
            </a:r>
          </a:p>
          <a:p>
            <a:endParaRPr lang="fr-CH" sz="1600" b="0" dirty="0" smtClean="0"/>
          </a:p>
          <a:p>
            <a:pPr>
              <a:buAutoNum type="alphaUcParenR"/>
            </a:pPr>
            <a:r>
              <a:rPr lang="fr-CH" sz="1600" b="0" dirty="0" smtClean="0"/>
              <a:t>Qu’est-ce qui est visé ?</a:t>
            </a:r>
          </a:p>
          <a:p>
            <a:pPr>
              <a:buAutoNum type="alphaUcParenR"/>
            </a:pPr>
            <a:endParaRPr lang="fr-CH" sz="1600" b="0" dirty="0" smtClean="0"/>
          </a:p>
          <a:p>
            <a:r>
              <a:rPr lang="fr-CH" sz="1600" b="0" dirty="0"/>
              <a:t>	</a:t>
            </a:r>
            <a:r>
              <a:rPr lang="fr-CH" sz="1600" b="0" dirty="0" smtClean="0"/>
              <a:t>1. Quelle compréhension de la philosophie?</a:t>
            </a:r>
          </a:p>
          <a:p>
            <a:r>
              <a:rPr lang="fr-CH" sz="1600" b="0" dirty="0"/>
              <a:t>	</a:t>
            </a:r>
            <a:r>
              <a:rPr lang="fr-CH" sz="1600" b="0" dirty="0" smtClean="0"/>
              <a:t>2. Quel contexte culturel ?</a:t>
            </a:r>
          </a:p>
          <a:p>
            <a:r>
              <a:rPr lang="fr-CH" sz="1600" b="0" dirty="0"/>
              <a:t>	</a:t>
            </a:r>
            <a:r>
              <a:rPr lang="fr-CH" sz="1600" b="0" dirty="0" smtClean="0"/>
              <a:t>3. Quelle conception du langage ?</a:t>
            </a:r>
          </a:p>
          <a:p>
            <a:r>
              <a:rPr lang="fr-CH" sz="1600" b="0" dirty="0"/>
              <a:t>	</a:t>
            </a:r>
            <a:r>
              <a:rPr lang="fr-CH" sz="1600" b="0" dirty="0" smtClean="0"/>
              <a:t>		- </a:t>
            </a:r>
            <a:r>
              <a:rPr lang="fr-CH" sz="1600" b="0" dirty="0" smtClean="0"/>
              <a:t>la </a:t>
            </a:r>
            <a:r>
              <a:rPr lang="fr-CH" sz="1600" b="0" dirty="0" smtClean="0"/>
              <a:t>communication et </a:t>
            </a:r>
            <a:r>
              <a:rPr lang="fr-CH" sz="1600" b="0" dirty="0" smtClean="0"/>
              <a:t>la </a:t>
            </a:r>
            <a:r>
              <a:rPr lang="fr-CH" sz="1600" b="0" dirty="0" smtClean="0"/>
              <a:t>création</a:t>
            </a:r>
          </a:p>
          <a:p>
            <a:r>
              <a:rPr lang="fr-CH" sz="1600" b="0" dirty="0"/>
              <a:t>	</a:t>
            </a:r>
            <a:r>
              <a:rPr lang="fr-CH" sz="1600" b="0" dirty="0" smtClean="0"/>
              <a:t>		- </a:t>
            </a:r>
            <a:r>
              <a:rPr lang="fr-CH" sz="1600" b="0" dirty="0" smtClean="0"/>
              <a:t>la compréhension </a:t>
            </a:r>
            <a:r>
              <a:rPr lang="fr-CH" sz="1600" b="0" dirty="0" smtClean="0"/>
              <a:t>et </a:t>
            </a:r>
            <a:r>
              <a:rPr lang="fr-CH" sz="1600" b="0" dirty="0" smtClean="0"/>
              <a:t>les normes</a:t>
            </a:r>
            <a:endParaRPr lang="fr-CH" sz="1600" b="0" dirty="0" smtClean="0"/>
          </a:p>
          <a:p>
            <a:r>
              <a:rPr lang="fr-CH" sz="1600" b="0" dirty="0"/>
              <a:t>	</a:t>
            </a:r>
            <a:r>
              <a:rPr lang="fr-CH" sz="1600" b="0" dirty="0" smtClean="0"/>
              <a:t>4. Quel rapport à la connaissance ?</a:t>
            </a:r>
          </a:p>
          <a:p>
            <a:endParaRPr lang="fr-CH" sz="1600" b="0" dirty="0"/>
          </a:p>
          <a:p>
            <a:endParaRPr lang="fr-CH" sz="1600" b="0" dirty="0" smtClean="0"/>
          </a:p>
          <a:p>
            <a:r>
              <a:rPr lang="fr-CH" sz="1600" b="0" dirty="0"/>
              <a:t>	</a:t>
            </a:r>
            <a:r>
              <a:rPr lang="fr-CH" sz="1600" b="0" dirty="0" smtClean="0"/>
              <a:t>		</a:t>
            </a:r>
            <a:endParaRPr lang="fr-CH" sz="1600" b="0" dirty="0"/>
          </a:p>
        </p:txBody>
      </p:sp>
    </p:spTree>
    <p:extLst>
      <p:ext uri="{BB962C8B-B14F-4D97-AF65-F5344CB8AC3E}">
        <p14:creationId xmlns:p14="http://schemas.microsoft.com/office/powerpoint/2010/main" val="155448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3</a:t>
            </a:fld>
            <a:endParaRPr lang="fr-FR"/>
          </a:p>
        </p:txBody>
      </p:sp>
      <p:sp>
        <p:nvSpPr>
          <p:cNvPr id="5" name="Espace réservé du texte 4"/>
          <p:cNvSpPr>
            <a:spLocks noGrp="1"/>
          </p:cNvSpPr>
          <p:nvPr>
            <p:ph type="body" sz="quarter" idx="10"/>
          </p:nvPr>
        </p:nvSpPr>
        <p:spPr/>
        <p:txBody>
          <a:bodyPr/>
          <a:lstStyle/>
          <a:p>
            <a:r>
              <a:rPr lang="fr-CH" sz="1600" dirty="0" smtClean="0"/>
              <a:t>Plan de l’exposé :</a:t>
            </a:r>
          </a:p>
          <a:p>
            <a:endParaRPr lang="fr-CH" sz="1600" dirty="0"/>
          </a:p>
          <a:p>
            <a:r>
              <a:rPr lang="fr-CH" sz="1600" b="0" dirty="0" smtClean="0"/>
              <a:t>Comment former </a:t>
            </a:r>
            <a:r>
              <a:rPr lang="fr-CH" sz="1600" b="0" dirty="0" smtClean="0"/>
              <a:t>à une pratique philosophique ?</a:t>
            </a:r>
          </a:p>
          <a:p>
            <a:endParaRPr lang="fr-CH" sz="1600" b="0" dirty="0" smtClean="0"/>
          </a:p>
          <a:p>
            <a:r>
              <a:rPr lang="fr-CH" sz="1600" b="0" dirty="0" smtClean="0"/>
              <a:t>B) Quelle approche de l’activité philosophique ?</a:t>
            </a:r>
          </a:p>
          <a:p>
            <a:endParaRPr lang="fr-CH" sz="1600" b="0" dirty="0"/>
          </a:p>
          <a:p>
            <a:r>
              <a:rPr lang="fr-CH" sz="1600" b="0" dirty="0" smtClean="0"/>
              <a:t>	1. </a:t>
            </a:r>
            <a:r>
              <a:rPr lang="fr-CH" sz="1600" b="0" dirty="0"/>
              <a:t>Le cycle de la norme et de de la création épistémique </a:t>
            </a:r>
          </a:p>
          <a:p>
            <a:r>
              <a:rPr lang="fr-CH" sz="1600" b="0" dirty="0" smtClean="0"/>
              <a:t>	2. Le déroulement d’une pratique comme création collective	</a:t>
            </a:r>
          </a:p>
          <a:p>
            <a:r>
              <a:rPr lang="fr-CH" sz="1600" b="0" dirty="0"/>
              <a:t>	</a:t>
            </a:r>
            <a:r>
              <a:rPr lang="fr-CH" sz="1600" b="0" dirty="0" smtClean="0"/>
              <a:t>3. La métaphore communicative formatrice</a:t>
            </a:r>
            <a:endParaRPr lang="fr-CH" sz="1600" b="0" dirty="0"/>
          </a:p>
          <a:p>
            <a:endParaRPr lang="fr-CH" sz="1600" b="0" dirty="0" smtClean="0"/>
          </a:p>
          <a:p>
            <a:r>
              <a:rPr lang="fr-CH" sz="1600" b="0" dirty="0"/>
              <a:t>	</a:t>
            </a:r>
            <a:r>
              <a:rPr lang="fr-CH" sz="1600" b="0" dirty="0" smtClean="0"/>
              <a:t>		</a:t>
            </a:r>
            <a:endParaRPr lang="fr-CH" sz="1600" b="0" dirty="0"/>
          </a:p>
        </p:txBody>
      </p:sp>
    </p:spTree>
    <p:extLst>
      <p:ext uri="{BB962C8B-B14F-4D97-AF65-F5344CB8AC3E}">
        <p14:creationId xmlns:p14="http://schemas.microsoft.com/office/powerpoint/2010/main" val="1605451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solidFill>
                  <a:prstClr val="black">
                    <a:tint val="75000"/>
                  </a:prstClr>
                </a:solidFill>
              </a:rPr>
              <a:pPr>
                <a:defRPr/>
              </a:pPr>
              <a:t>4</a:t>
            </a:fld>
            <a:endParaRPr lang="fr-FR">
              <a:solidFill>
                <a:prstClr val="black">
                  <a:tint val="75000"/>
                </a:prstClr>
              </a:solidFill>
            </a:endParaRPr>
          </a:p>
        </p:txBody>
      </p:sp>
      <p:sp>
        <p:nvSpPr>
          <p:cNvPr id="5" name="Espace réservé du texte 4"/>
          <p:cNvSpPr>
            <a:spLocks noGrp="1"/>
          </p:cNvSpPr>
          <p:nvPr>
            <p:ph type="body" sz="quarter" idx="10"/>
          </p:nvPr>
        </p:nvSpPr>
        <p:spPr/>
        <p:txBody>
          <a:bodyPr/>
          <a:lstStyle/>
          <a:p>
            <a:r>
              <a:rPr lang="fr-CH" sz="1600" dirty="0" smtClean="0"/>
              <a:t>Plan de l’exposé :</a:t>
            </a:r>
          </a:p>
          <a:p>
            <a:endParaRPr lang="fr-CH" sz="1600" dirty="0"/>
          </a:p>
          <a:p>
            <a:r>
              <a:rPr lang="fr-CH" sz="1600" b="0" dirty="0" smtClean="0"/>
              <a:t>Quel est l’aboutissement </a:t>
            </a:r>
            <a:r>
              <a:rPr lang="fr-CH" sz="1600" b="0" dirty="0" smtClean="0"/>
              <a:t>scolaire de la </a:t>
            </a:r>
            <a:r>
              <a:rPr lang="fr-CH" sz="1600" b="0" dirty="0" smtClean="0"/>
              <a:t>pratique </a:t>
            </a:r>
            <a:r>
              <a:rPr lang="fr-CH" sz="1600" b="0" dirty="0" smtClean="0"/>
              <a:t>philosophique ?</a:t>
            </a:r>
          </a:p>
          <a:p>
            <a:endParaRPr lang="fr-CH" sz="1600" b="0" dirty="0" smtClean="0"/>
          </a:p>
          <a:p>
            <a:r>
              <a:rPr lang="fr-CH" sz="1600" b="0" dirty="0" smtClean="0"/>
              <a:t>C) Quelle réalisation à l’école ?</a:t>
            </a:r>
          </a:p>
          <a:p>
            <a:endParaRPr lang="fr-CH" sz="1600" b="0" dirty="0"/>
          </a:p>
          <a:p>
            <a:r>
              <a:rPr lang="fr-CH" sz="1600" b="0" dirty="0" smtClean="0"/>
              <a:t>	1. Suivre le programme, mais autrement… </a:t>
            </a:r>
          </a:p>
          <a:p>
            <a:r>
              <a:rPr lang="fr-CH" sz="1600" b="0" dirty="0"/>
              <a:t>	</a:t>
            </a:r>
            <a:r>
              <a:rPr lang="fr-CH" sz="1600" b="0" dirty="0" smtClean="0"/>
              <a:t>2. Pour une éthique du parler et du </a:t>
            </a:r>
            <a:r>
              <a:rPr lang="fr-CH" sz="1600" b="0" dirty="0" smtClean="0"/>
              <a:t>rapport au connaître </a:t>
            </a:r>
            <a:endParaRPr lang="fr-CH" sz="1600" b="0" dirty="0"/>
          </a:p>
          <a:p>
            <a:endParaRPr lang="fr-CH" sz="1600" b="0" dirty="0" smtClean="0"/>
          </a:p>
          <a:p>
            <a:r>
              <a:rPr lang="fr-CH" sz="1600" b="0" dirty="0"/>
              <a:t>	</a:t>
            </a:r>
            <a:r>
              <a:rPr lang="fr-CH" sz="1600" b="0" dirty="0" smtClean="0"/>
              <a:t>		</a:t>
            </a:r>
            <a:endParaRPr lang="fr-CH" sz="1600" b="0" dirty="0"/>
          </a:p>
        </p:txBody>
      </p:sp>
    </p:spTree>
    <p:extLst>
      <p:ext uri="{BB962C8B-B14F-4D97-AF65-F5344CB8AC3E}">
        <p14:creationId xmlns:p14="http://schemas.microsoft.com/office/powerpoint/2010/main" val="684682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5</a:t>
            </a:fld>
            <a:endParaRPr lang="fr-FR"/>
          </a:p>
        </p:txBody>
      </p:sp>
      <p:sp>
        <p:nvSpPr>
          <p:cNvPr id="5" name="Espace réservé du texte 4"/>
          <p:cNvSpPr>
            <a:spLocks noGrp="1"/>
          </p:cNvSpPr>
          <p:nvPr>
            <p:ph type="body" sz="quarter" idx="10"/>
          </p:nvPr>
        </p:nvSpPr>
        <p:spPr/>
        <p:txBody>
          <a:bodyPr/>
          <a:lstStyle/>
          <a:p>
            <a:pPr algn="just"/>
            <a:r>
              <a:rPr lang="fr-CH" sz="1400" b="0" i="1" dirty="0" smtClean="0"/>
              <a:t>A) 1. 	Quelle compréhension de la philosophie ?</a:t>
            </a:r>
          </a:p>
          <a:p>
            <a:pPr algn="just"/>
            <a:endParaRPr lang="fr-CH" sz="1400" b="0" dirty="0"/>
          </a:p>
          <a:p>
            <a:pPr algn="just"/>
            <a:r>
              <a:rPr lang="fr-CH" sz="1400" b="0" dirty="0" smtClean="0"/>
              <a:t>	«La philosophie est scandaleusement devenue double. Elle s’est retrouvée, selon les termes de Hegel, hors d’elle-même, </a:t>
            </a:r>
            <a:r>
              <a:rPr lang="fr-CH" sz="1400" b="0" dirty="0" smtClean="0"/>
              <a:t>elle </a:t>
            </a:r>
            <a:r>
              <a:rPr lang="fr-CH" sz="1400" b="0" dirty="0" smtClean="0"/>
              <a:t>s’est perdue dans l’ «Autre» et elle se demande si elle pourra prendre ses distances avec cette scandaleuse réflexion d’elle-même qui voyage sous son nom : comment pourrait-elle faire pour s’en défaire ? La philosophie au sens propre, si elle a bien eu un sens propre, se demande si elle reviendra jamais à elle-même, loin de cette scandaleuse apparence de l’Autre. Elle se demande, si ce n’est publiquement, du moins dans les couloirs et les bars des Hilton lors de colloques, si elle n’est pas assiégée, expropriée, gâchée par l’usage impropre de son nom propre, hantée par un double fantomatique».</a:t>
            </a:r>
          </a:p>
          <a:p>
            <a:endParaRPr lang="fr-CH" sz="1400" b="0" dirty="0"/>
          </a:p>
          <a:p>
            <a:r>
              <a:rPr lang="fr-CH" sz="1400" b="0" dirty="0" smtClean="0"/>
              <a:t>	J. Butler : «L’ «Autre» de la philosophie» in </a:t>
            </a:r>
            <a:r>
              <a:rPr lang="fr-CH" sz="1400" b="0" i="1" dirty="0" smtClean="0"/>
              <a:t>Défaire le genre </a:t>
            </a:r>
            <a:r>
              <a:rPr lang="fr-CH" sz="1400" b="0" dirty="0" smtClean="0"/>
              <a:t>(2006)</a:t>
            </a:r>
            <a:endParaRPr lang="fr-CH" sz="1400" b="0" dirty="0"/>
          </a:p>
        </p:txBody>
      </p:sp>
    </p:spTree>
    <p:extLst>
      <p:ext uri="{BB962C8B-B14F-4D97-AF65-F5344CB8AC3E}">
        <p14:creationId xmlns:p14="http://schemas.microsoft.com/office/powerpoint/2010/main" val="2504432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6</a:t>
            </a:fld>
            <a:endParaRPr lang="fr-FR"/>
          </a:p>
        </p:txBody>
      </p:sp>
      <p:sp>
        <p:nvSpPr>
          <p:cNvPr id="6" name="ZoneTexte 5"/>
          <p:cNvSpPr txBox="1"/>
          <p:nvPr/>
        </p:nvSpPr>
        <p:spPr>
          <a:xfrm>
            <a:off x="7452320" y="1340768"/>
            <a:ext cx="1584176" cy="4832092"/>
          </a:xfrm>
          <a:prstGeom prst="rect">
            <a:avLst/>
          </a:prstGeom>
          <a:noFill/>
        </p:spPr>
        <p:txBody>
          <a:bodyPr wrap="square" rtlCol="0">
            <a:spAutoFit/>
          </a:bodyPr>
          <a:lstStyle/>
          <a:p>
            <a:r>
              <a:rPr lang="fr-CH" sz="1400" dirty="0" smtClean="0">
                <a:solidFill>
                  <a:schemeClr val="bg2"/>
                </a:solidFill>
              </a:rPr>
              <a:t>Référence centrale :</a:t>
            </a:r>
          </a:p>
          <a:p>
            <a:endParaRPr lang="fr-CH" sz="1400" dirty="0" smtClean="0">
              <a:solidFill>
                <a:schemeClr val="bg2"/>
              </a:solidFill>
            </a:endParaRPr>
          </a:p>
          <a:p>
            <a:r>
              <a:rPr lang="fr-CH" sz="1400" dirty="0">
                <a:solidFill>
                  <a:schemeClr val="bg2"/>
                </a:solidFill>
              </a:rPr>
              <a:t>R. </a:t>
            </a:r>
            <a:r>
              <a:rPr lang="fr-CH" sz="1400" dirty="0" err="1" smtClean="0">
                <a:solidFill>
                  <a:schemeClr val="bg2"/>
                </a:solidFill>
              </a:rPr>
              <a:t>Shusterman</a:t>
            </a:r>
            <a:endParaRPr lang="fr-CH" sz="1400" dirty="0" smtClean="0">
              <a:solidFill>
                <a:schemeClr val="bg2"/>
              </a:solidFill>
            </a:endParaRPr>
          </a:p>
          <a:p>
            <a:endParaRPr lang="fr-CH" sz="1400" dirty="0">
              <a:solidFill>
                <a:schemeClr val="bg2"/>
              </a:solidFill>
            </a:endParaRPr>
          </a:p>
          <a:p>
            <a:r>
              <a:rPr lang="fr-CH" sz="1400" dirty="0" smtClean="0">
                <a:solidFill>
                  <a:schemeClr val="bg2"/>
                </a:solidFill>
              </a:rPr>
              <a:t>«La raison et l’esthétique entre modernité et postmodernité»</a:t>
            </a:r>
          </a:p>
          <a:p>
            <a:endParaRPr lang="fr-CH" sz="1400" dirty="0" smtClean="0">
              <a:solidFill>
                <a:schemeClr val="bg2"/>
              </a:solidFill>
            </a:endParaRPr>
          </a:p>
          <a:p>
            <a:r>
              <a:rPr lang="fr-CH" sz="1400" dirty="0">
                <a:solidFill>
                  <a:schemeClr val="bg2"/>
                </a:solidFill>
              </a:rPr>
              <a:t>D</a:t>
            </a:r>
            <a:r>
              <a:rPr lang="fr-CH" sz="1400" i="1" dirty="0" smtClean="0">
                <a:solidFill>
                  <a:schemeClr val="bg2"/>
                </a:solidFill>
              </a:rPr>
              <a:t>e Richard </a:t>
            </a:r>
            <a:r>
              <a:rPr lang="fr-CH" sz="1400" i="1" dirty="0" err="1" smtClean="0">
                <a:solidFill>
                  <a:schemeClr val="bg2"/>
                </a:solidFill>
              </a:rPr>
              <a:t>Rorty</a:t>
            </a:r>
            <a:r>
              <a:rPr lang="fr-CH" sz="1400" i="1" dirty="0" smtClean="0">
                <a:solidFill>
                  <a:schemeClr val="bg2"/>
                </a:solidFill>
              </a:rPr>
              <a:t> à Jürgen Habermas</a:t>
            </a:r>
          </a:p>
          <a:p>
            <a:r>
              <a:rPr lang="fr-CH" sz="1400" i="1" dirty="0" smtClean="0">
                <a:solidFill>
                  <a:schemeClr val="bg2"/>
                </a:solidFill>
              </a:rPr>
              <a:t>La modernité en question</a:t>
            </a:r>
          </a:p>
          <a:p>
            <a:endParaRPr lang="fr-CH" sz="1400" i="1" dirty="0" smtClean="0">
              <a:solidFill>
                <a:schemeClr val="bg2"/>
              </a:solidFill>
            </a:endParaRPr>
          </a:p>
          <a:p>
            <a:r>
              <a:rPr lang="fr-CH" sz="1400" dirty="0" smtClean="0">
                <a:solidFill>
                  <a:schemeClr val="bg2"/>
                </a:solidFill>
              </a:rPr>
              <a:t>Sous la direction de F. Gaillard, J. Poulain, R. </a:t>
            </a:r>
            <a:r>
              <a:rPr lang="fr-CH" sz="1400" dirty="0" err="1" smtClean="0">
                <a:solidFill>
                  <a:schemeClr val="bg2"/>
                </a:solidFill>
              </a:rPr>
              <a:t>Shusterman</a:t>
            </a:r>
            <a:endParaRPr lang="fr-CH" sz="1400" dirty="0" smtClean="0">
              <a:solidFill>
                <a:schemeClr val="bg2"/>
              </a:solidFill>
            </a:endParaRPr>
          </a:p>
          <a:p>
            <a:endParaRPr lang="fr-CH" sz="1400" dirty="0">
              <a:solidFill>
                <a:schemeClr val="bg2"/>
              </a:solidFill>
            </a:endParaRPr>
          </a:p>
          <a:p>
            <a:r>
              <a:rPr lang="fr-CH" sz="1400" dirty="0" smtClean="0">
                <a:solidFill>
                  <a:schemeClr val="bg2"/>
                </a:solidFill>
              </a:rPr>
              <a:t>1993</a:t>
            </a:r>
            <a:endParaRPr lang="fr-CH" sz="1400" dirty="0">
              <a:solidFill>
                <a:schemeClr val="bg2"/>
              </a:solidFill>
            </a:endParaRPr>
          </a:p>
        </p:txBody>
      </p:sp>
      <p:sp>
        <p:nvSpPr>
          <p:cNvPr id="7" name="ZoneTexte 6"/>
          <p:cNvSpPr txBox="1"/>
          <p:nvPr/>
        </p:nvSpPr>
        <p:spPr>
          <a:xfrm>
            <a:off x="755576" y="1340768"/>
            <a:ext cx="5688632" cy="4801314"/>
          </a:xfrm>
          <a:prstGeom prst="rect">
            <a:avLst/>
          </a:prstGeom>
          <a:noFill/>
        </p:spPr>
        <p:txBody>
          <a:bodyPr wrap="square" rtlCol="0">
            <a:spAutoFit/>
          </a:bodyPr>
          <a:lstStyle/>
          <a:p>
            <a:pPr algn="just"/>
            <a:r>
              <a:rPr lang="fr-CH" i="1" dirty="0" smtClean="0"/>
              <a:t>A) 2. </a:t>
            </a:r>
            <a:r>
              <a:rPr lang="fr-CH" i="1" dirty="0"/>
              <a:t>Quel contexte culturel ?</a:t>
            </a:r>
          </a:p>
          <a:p>
            <a:pPr algn="just"/>
            <a:endParaRPr lang="fr-CH" dirty="0" smtClean="0"/>
          </a:p>
          <a:p>
            <a:pPr algn="just"/>
            <a:endParaRPr lang="fr-CH" dirty="0"/>
          </a:p>
          <a:p>
            <a:pPr algn="just"/>
            <a:r>
              <a:rPr lang="fr-CH" dirty="0" smtClean="0"/>
              <a:t>Raison universelle moderne </a:t>
            </a:r>
            <a:r>
              <a:rPr lang="fr-CH" dirty="0" err="1" smtClean="0"/>
              <a:t>habermasienne</a:t>
            </a:r>
            <a:r>
              <a:rPr lang="fr-CH" dirty="0" smtClean="0"/>
              <a:t> et esthétique individuelle postmoderne </a:t>
            </a:r>
            <a:r>
              <a:rPr lang="fr-CH" dirty="0" err="1" smtClean="0"/>
              <a:t>rortienne</a:t>
            </a:r>
            <a:r>
              <a:rPr lang="fr-CH" dirty="0" smtClean="0"/>
              <a:t> constituent-elles l’opposition clef d’un positionnement de la pratique philosophique ?</a:t>
            </a:r>
          </a:p>
          <a:p>
            <a:pPr algn="just"/>
            <a:endParaRPr lang="fr-CH" dirty="0"/>
          </a:p>
          <a:p>
            <a:pPr algn="just"/>
            <a:r>
              <a:rPr lang="fr-CH" dirty="0" smtClean="0"/>
              <a:t>	Non, car compris comme raison communicative 	ou compris comme esthétique idiosyncratique, le 	langage reste l’enjeu philosophique décisif.</a:t>
            </a:r>
          </a:p>
          <a:p>
            <a:pPr algn="just"/>
            <a:endParaRPr lang="fr-CH" dirty="0"/>
          </a:p>
          <a:p>
            <a:pPr algn="just"/>
            <a:r>
              <a:rPr lang="fr-CH" dirty="0" smtClean="0"/>
              <a:t>	Oui, car un langage rationnel - communicationnel, 	unissant signifier et justifier, est incompatible 	avec la créativité </a:t>
            </a:r>
            <a:r>
              <a:rPr lang="fr-CH" dirty="0" err="1" smtClean="0"/>
              <a:t>disséminante</a:t>
            </a:r>
            <a:r>
              <a:rPr lang="fr-CH" dirty="0" smtClean="0"/>
              <a:t>. </a:t>
            </a:r>
            <a:endParaRPr lang="fr-CH" dirty="0"/>
          </a:p>
          <a:p>
            <a:endParaRPr lang="fr-CH" dirty="0"/>
          </a:p>
          <a:p>
            <a:endParaRPr lang="fr-CH" dirty="0"/>
          </a:p>
        </p:txBody>
      </p:sp>
    </p:spTree>
    <p:extLst>
      <p:ext uri="{BB962C8B-B14F-4D97-AF65-F5344CB8AC3E}">
        <p14:creationId xmlns:p14="http://schemas.microsoft.com/office/powerpoint/2010/main" val="4242668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7</a:t>
            </a:fld>
            <a:endParaRPr lang="fr-FR"/>
          </a:p>
        </p:txBody>
      </p:sp>
      <p:sp>
        <p:nvSpPr>
          <p:cNvPr id="6" name="ZoneTexte 5"/>
          <p:cNvSpPr txBox="1"/>
          <p:nvPr/>
        </p:nvSpPr>
        <p:spPr>
          <a:xfrm>
            <a:off x="1115616" y="1360734"/>
            <a:ext cx="6048672" cy="3693319"/>
          </a:xfrm>
          <a:prstGeom prst="rect">
            <a:avLst/>
          </a:prstGeom>
          <a:noFill/>
        </p:spPr>
        <p:txBody>
          <a:bodyPr wrap="square" rtlCol="0">
            <a:spAutoFit/>
          </a:bodyPr>
          <a:lstStyle/>
          <a:p>
            <a:pPr algn="just"/>
            <a:r>
              <a:rPr lang="fr-CH" dirty="0" smtClean="0"/>
              <a:t>Mais un langage essentiellement esthétique ou essentiellement rationnel reste un essentialisme </a:t>
            </a:r>
            <a:r>
              <a:rPr lang="fr-CH" dirty="0" err="1" smtClean="0"/>
              <a:t>mélioriste</a:t>
            </a:r>
            <a:r>
              <a:rPr lang="fr-CH" dirty="0" smtClean="0"/>
              <a:t>, qu’il soit pour dépasser la fragmentation culturelle ou pour lutter par l’autocréation contre l’injustice.</a:t>
            </a:r>
          </a:p>
          <a:p>
            <a:pPr algn="just"/>
            <a:endParaRPr lang="fr-CH" dirty="0" smtClean="0"/>
          </a:p>
          <a:p>
            <a:pPr algn="just"/>
            <a:endParaRPr lang="fr-CH" dirty="0"/>
          </a:p>
          <a:p>
            <a:pPr algn="just"/>
            <a:r>
              <a:rPr lang="fr-CH" dirty="0" smtClean="0"/>
              <a:t>La distinction du langage privé avec ses métaphores idiosyncratiques et du langage public avec </a:t>
            </a:r>
            <a:r>
              <a:rPr lang="fr-CH" dirty="0" smtClean="0"/>
              <a:t>ses normes </a:t>
            </a:r>
            <a:r>
              <a:rPr lang="fr-CH" dirty="0" smtClean="0"/>
              <a:t>partagées selon des règles rationnelles, n’est-elle pas une aliénation des possibles usages langagiers au travers des diverses situations concrètes ?</a:t>
            </a:r>
          </a:p>
          <a:p>
            <a:endParaRPr lang="fr-CH" dirty="0"/>
          </a:p>
        </p:txBody>
      </p:sp>
      <p:sp>
        <p:nvSpPr>
          <p:cNvPr id="8" name="Rectangle 7"/>
          <p:cNvSpPr/>
          <p:nvPr/>
        </p:nvSpPr>
        <p:spPr>
          <a:xfrm>
            <a:off x="7380312" y="1340768"/>
            <a:ext cx="1872208" cy="4401205"/>
          </a:xfrm>
          <a:prstGeom prst="rect">
            <a:avLst/>
          </a:prstGeom>
        </p:spPr>
        <p:txBody>
          <a:bodyPr wrap="square">
            <a:spAutoFit/>
          </a:bodyPr>
          <a:lstStyle/>
          <a:p>
            <a:r>
              <a:rPr lang="fr-FR" sz="1400" dirty="0">
                <a:solidFill>
                  <a:schemeClr val="bg2"/>
                </a:solidFill>
              </a:rPr>
              <a:t>Référence centrale :</a:t>
            </a:r>
          </a:p>
          <a:p>
            <a:endParaRPr lang="fr-FR" sz="1400" dirty="0">
              <a:solidFill>
                <a:schemeClr val="bg2"/>
              </a:solidFill>
            </a:endParaRPr>
          </a:p>
          <a:p>
            <a:r>
              <a:rPr lang="fr-FR" sz="1400" dirty="0">
                <a:solidFill>
                  <a:schemeClr val="bg2"/>
                </a:solidFill>
              </a:rPr>
              <a:t>R. </a:t>
            </a:r>
            <a:r>
              <a:rPr lang="fr-FR" sz="1400" dirty="0" err="1">
                <a:solidFill>
                  <a:schemeClr val="bg2"/>
                </a:solidFill>
              </a:rPr>
              <a:t>Shusterman</a:t>
            </a:r>
            <a:endParaRPr lang="fr-FR" sz="1400" dirty="0">
              <a:solidFill>
                <a:schemeClr val="bg2"/>
              </a:solidFill>
            </a:endParaRPr>
          </a:p>
          <a:p>
            <a:endParaRPr lang="fr-FR" sz="1400" dirty="0">
              <a:solidFill>
                <a:schemeClr val="bg2"/>
              </a:solidFill>
            </a:endParaRPr>
          </a:p>
          <a:p>
            <a:r>
              <a:rPr lang="fr-FR" sz="1400" dirty="0">
                <a:solidFill>
                  <a:schemeClr val="bg2"/>
                </a:solidFill>
              </a:rPr>
              <a:t>«La raison et l’esthétique entre modernité et postmodernité»</a:t>
            </a:r>
          </a:p>
          <a:p>
            <a:endParaRPr lang="fr-FR" sz="1400" dirty="0">
              <a:solidFill>
                <a:schemeClr val="bg2"/>
              </a:solidFill>
            </a:endParaRPr>
          </a:p>
          <a:p>
            <a:r>
              <a:rPr lang="fr-FR" sz="1400" dirty="0">
                <a:solidFill>
                  <a:schemeClr val="bg2"/>
                </a:solidFill>
              </a:rPr>
              <a:t>De Richard </a:t>
            </a:r>
            <a:r>
              <a:rPr lang="fr-FR" sz="1400" dirty="0" err="1">
                <a:solidFill>
                  <a:schemeClr val="bg2"/>
                </a:solidFill>
              </a:rPr>
              <a:t>Rorty</a:t>
            </a:r>
            <a:r>
              <a:rPr lang="fr-FR" sz="1400" dirty="0">
                <a:solidFill>
                  <a:schemeClr val="bg2"/>
                </a:solidFill>
              </a:rPr>
              <a:t> à Jürgen Habermas</a:t>
            </a:r>
          </a:p>
          <a:p>
            <a:r>
              <a:rPr lang="fr-FR" sz="1400" dirty="0">
                <a:solidFill>
                  <a:schemeClr val="bg2"/>
                </a:solidFill>
              </a:rPr>
              <a:t>La modernité en question</a:t>
            </a:r>
          </a:p>
          <a:p>
            <a:endParaRPr lang="fr-FR" sz="1400" dirty="0">
              <a:solidFill>
                <a:schemeClr val="bg2"/>
              </a:solidFill>
            </a:endParaRPr>
          </a:p>
          <a:p>
            <a:r>
              <a:rPr lang="fr-FR" sz="1400" dirty="0">
                <a:solidFill>
                  <a:schemeClr val="bg2"/>
                </a:solidFill>
              </a:rPr>
              <a:t>Sous la direction de F. Gaillard, J. Poulain, R. </a:t>
            </a:r>
            <a:r>
              <a:rPr lang="fr-FR" sz="1400" dirty="0" err="1">
                <a:solidFill>
                  <a:schemeClr val="bg2"/>
                </a:solidFill>
              </a:rPr>
              <a:t>Shusterman</a:t>
            </a:r>
            <a:endParaRPr lang="fr-FR" sz="1400" dirty="0">
              <a:solidFill>
                <a:schemeClr val="bg2"/>
              </a:solidFill>
            </a:endParaRPr>
          </a:p>
          <a:p>
            <a:endParaRPr lang="fr-FR" sz="1400" dirty="0">
              <a:solidFill>
                <a:schemeClr val="bg2"/>
              </a:solidFill>
            </a:endParaRPr>
          </a:p>
          <a:p>
            <a:r>
              <a:rPr lang="fr-FR" sz="1400" dirty="0">
                <a:solidFill>
                  <a:schemeClr val="bg2"/>
                </a:solidFill>
              </a:rPr>
              <a:t>1993</a:t>
            </a:r>
          </a:p>
        </p:txBody>
      </p:sp>
    </p:spTree>
    <p:extLst>
      <p:ext uri="{BB962C8B-B14F-4D97-AF65-F5344CB8AC3E}">
        <p14:creationId xmlns:p14="http://schemas.microsoft.com/office/powerpoint/2010/main" val="360086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8</a:t>
            </a:fld>
            <a:endParaRPr lang="fr-FR"/>
          </a:p>
        </p:txBody>
      </p:sp>
      <p:sp>
        <p:nvSpPr>
          <p:cNvPr id="5" name="ZoneTexte 4"/>
          <p:cNvSpPr txBox="1"/>
          <p:nvPr/>
        </p:nvSpPr>
        <p:spPr>
          <a:xfrm>
            <a:off x="7668344" y="1556792"/>
            <a:ext cx="1296144" cy="2246769"/>
          </a:xfrm>
          <a:prstGeom prst="rect">
            <a:avLst/>
          </a:prstGeom>
          <a:noFill/>
        </p:spPr>
        <p:txBody>
          <a:bodyPr wrap="square" rtlCol="0">
            <a:spAutoFit/>
          </a:bodyPr>
          <a:lstStyle/>
          <a:p>
            <a:r>
              <a:rPr lang="fr-CH" sz="1400" dirty="0" smtClean="0">
                <a:solidFill>
                  <a:schemeClr val="bg2">
                    <a:lumMod val="90000"/>
                  </a:schemeClr>
                </a:solidFill>
              </a:rPr>
              <a:t>Référence centrale :</a:t>
            </a:r>
          </a:p>
          <a:p>
            <a:endParaRPr lang="fr-CH" sz="1400" dirty="0" smtClean="0">
              <a:solidFill>
                <a:schemeClr val="bg2">
                  <a:lumMod val="90000"/>
                </a:schemeClr>
              </a:solidFill>
            </a:endParaRPr>
          </a:p>
          <a:p>
            <a:r>
              <a:rPr lang="fr-CH" sz="1400" dirty="0" smtClean="0">
                <a:solidFill>
                  <a:schemeClr val="bg2">
                    <a:lumMod val="90000"/>
                  </a:schemeClr>
                </a:solidFill>
              </a:rPr>
              <a:t>R. </a:t>
            </a:r>
            <a:r>
              <a:rPr lang="fr-CH" sz="1400" dirty="0" err="1" smtClean="0">
                <a:solidFill>
                  <a:schemeClr val="bg2">
                    <a:lumMod val="90000"/>
                  </a:schemeClr>
                </a:solidFill>
              </a:rPr>
              <a:t>Rorty</a:t>
            </a:r>
            <a:endParaRPr lang="fr-CH" sz="1400" dirty="0" smtClean="0">
              <a:solidFill>
                <a:schemeClr val="bg2">
                  <a:lumMod val="90000"/>
                </a:schemeClr>
              </a:solidFill>
            </a:endParaRPr>
          </a:p>
          <a:p>
            <a:endParaRPr lang="fr-CH" sz="1400" dirty="0" smtClean="0">
              <a:solidFill>
                <a:schemeClr val="bg2">
                  <a:lumMod val="90000"/>
                </a:schemeClr>
              </a:solidFill>
            </a:endParaRPr>
          </a:p>
          <a:p>
            <a:r>
              <a:rPr lang="fr-CH" sz="1400" i="1" dirty="0" err="1" smtClean="0">
                <a:solidFill>
                  <a:schemeClr val="bg2">
                    <a:lumMod val="90000"/>
                  </a:schemeClr>
                </a:solidFill>
              </a:rPr>
              <a:t>Contingency</a:t>
            </a:r>
            <a:r>
              <a:rPr lang="fr-CH" sz="1400" i="1" dirty="0" smtClean="0">
                <a:solidFill>
                  <a:schemeClr val="bg2">
                    <a:lumMod val="90000"/>
                  </a:schemeClr>
                </a:solidFill>
              </a:rPr>
              <a:t>, </a:t>
            </a:r>
            <a:r>
              <a:rPr lang="fr-CH" sz="1400" i="1" dirty="0" err="1" smtClean="0">
                <a:solidFill>
                  <a:schemeClr val="bg2">
                    <a:lumMod val="90000"/>
                  </a:schemeClr>
                </a:solidFill>
              </a:rPr>
              <a:t>Irony</a:t>
            </a:r>
            <a:r>
              <a:rPr lang="fr-CH" sz="1400" i="1" dirty="0" smtClean="0">
                <a:solidFill>
                  <a:schemeClr val="bg2">
                    <a:lumMod val="90000"/>
                  </a:schemeClr>
                </a:solidFill>
              </a:rPr>
              <a:t> and </a:t>
            </a:r>
            <a:r>
              <a:rPr lang="fr-CH" sz="1400" i="1" dirty="0" err="1" smtClean="0">
                <a:solidFill>
                  <a:schemeClr val="bg2">
                    <a:lumMod val="90000"/>
                  </a:schemeClr>
                </a:solidFill>
              </a:rPr>
              <a:t>Solidarity</a:t>
            </a:r>
            <a:endParaRPr lang="fr-CH" sz="1400" i="1" dirty="0" smtClean="0">
              <a:solidFill>
                <a:schemeClr val="bg2">
                  <a:lumMod val="90000"/>
                </a:schemeClr>
              </a:solidFill>
            </a:endParaRPr>
          </a:p>
          <a:p>
            <a:endParaRPr lang="fr-CH" sz="1400" dirty="0" smtClean="0">
              <a:solidFill>
                <a:schemeClr val="bg2">
                  <a:lumMod val="90000"/>
                </a:schemeClr>
              </a:solidFill>
            </a:endParaRPr>
          </a:p>
          <a:p>
            <a:r>
              <a:rPr lang="fr-CH" sz="1400" dirty="0" smtClean="0">
                <a:solidFill>
                  <a:schemeClr val="bg2">
                    <a:lumMod val="90000"/>
                  </a:schemeClr>
                </a:solidFill>
              </a:rPr>
              <a:t>(1989)</a:t>
            </a:r>
            <a:endParaRPr lang="fr-CH" sz="1400" dirty="0">
              <a:solidFill>
                <a:schemeClr val="bg2">
                  <a:lumMod val="90000"/>
                </a:schemeClr>
              </a:solidFill>
            </a:endParaRPr>
          </a:p>
        </p:txBody>
      </p:sp>
      <p:sp>
        <p:nvSpPr>
          <p:cNvPr id="6" name="ZoneTexte 5"/>
          <p:cNvSpPr txBox="1"/>
          <p:nvPr/>
        </p:nvSpPr>
        <p:spPr>
          <a:xfrm>
            <a:off x="755576" y="1340768"/>
            <a:ext cx="5797624" cy="4801314"/>
          </a:xfrm>
          <a:prstGeom prst="rect">
            <a:avLst/>
          </a:prstGeom>
          <a:noFill/>
        </p:spPr>
        <p:txBody>
          <a:bodyPr wrap="square" rtlCol="0">
            <a:spAutoFit/>
          </a:bodyPr>
          <a:lstStyle/>
          <a:p>
            <a:pPr marL="342900" indent="-342900" algn="just">
              <a:buAutoNum type="alphaUcParenR"/>
            </a:pPr>
            <a:r>
              <a:rPr lang="fr-CH" i="1" dirty="0" smtClean="0"/>
              <a:t>3. Quelle </a:t>
            </a:r>
            <a:r>
              <a:rPr lang="fr-CH" i="1" dirty="0"/>
              <a:t>conception du langage </a:t>
            </a:r>
            <a:r>
              <a:rPr lang="fr-CH" i="1" dirty="0" smtClean="0"/>
              <a:t>?</a:t>
            </a:r>
          </a:p>
          <a:p>
            <a:pPr lvl="1" algn="just"/>
            <a:r>
              <a:rPr lang="fr-CH" i="1" dirty="0" smtClean="0"/>
              <a:t>- communication et création</a:t>
            </a:r>
            <a:endParaRPr lang="fr-CH" i="1" dirty="0"/>
          </a:p>
          <a:p>
            <a:pPr algn="just"/>
            <a:endParaRPr lang="fr-CH" dirty="0" smtClean="0"/>
          </a:p>
          <a:p>
            <a:pPr algn="just"/>
            <a:endParaRPr lang="fr-CH" dirty="0"/>
          </a:p>
          <a:p>
            <a:pPr algn="just"/>
            <a:r>
              <a:rPr lang="fr-CH" dirty="0" smtClean="0"/>
              <a:t>«Le monde ne parle pas.» Seuls les humains créent des langages, qui composent les divers «vocabulaires dans leur totalité».</a:t>
            </a:r>
          </a:p>
          <a:p>
            <a:pPr algn="just"/>
            <a:endParaRPr lang="fr-CH" dirty="0"/>
          </a:p>
          <a:p>
            <a:pPr algn="just"/>
            <a:r>
              <a:rPr lang="fr-CH" dirty="0" smtClean="0"/>
              <a:t>«Les langages se font plutôt qu’ils ne se trouvent». </a:t>
            </a:r>
          </a:p>
          <a:p>
            <a:pPr algn="just"/>
            <a:endParaRPr lang="fr-CH" dirty="0"/>
          </a:p>
          <a:p>
            <a:pPr algn="just"/>
            <a:r>
              <a:rPr lang="fr-CH" dirty="0" smtClean="0"/>
              <a:t>Les vocabulaires étant des usages, le «changement</a:t>
            </a:r>
          </a:p>
          <a:p>
            <a:pPr algn="just"/>
            <a:r>
              <a:rPr lang="fr-CH" dirty="0"/>
              <a:t>c</a:t>
            </a:r>
            <a:r>
              <a:rPr lang="fr-CH" dirty="0" smtClean="0"/>
              <a:t>ulturel est la faculté de parler différemment.»</a:t>
            </a:r>
          </a:p>
          <a:p>
            <a:pPr algn="just"/>
            <a:endParaRPr lang="fr-CH" dirty="0"/>
          </a:p>
          <a:p>
            <a:pPr algn="just"/>
            <a:r>
              <a:rPr lang="fr-CH" dirty="0" smtClean="0"/>
              <a:t>L’activité philosophique est ainsi une méthode qui consiste à «</a:t>
            </a:r>
            <a:r>
              <a:rPr lang="fr-CH" dirty="0" err="1" smtClean="0"/>
              <a:t>redécrire</a:t>
            </a:r>
            <a:r>
              <a:rPr lang="fr-CH" dirty="0" smtClean="0"/>
              <a:t> des quantités de choses de façon </a:t>
            </a:r>
            <a:r>
              <a:rPr lang="fr-CH" dirty="0" smtClean="0"/>
              <a:t>nouvelle, jusqu’à </a:t>
            </a:r>
            <a:r>
              <a:rPr lang="fr-CH" dirty="0" smtClean="0"/>
              <a:t>créer une configuration de comportement linguistique».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9</a:t>
            </a:fld>
            <a:endParaRPr lang="fr-FR"/>
          </a:p>
        </p:txBody>
      </p:sp>
      <p:sp>
        <p:nvSpPr>
          <p:cNvPr id="9" name="Rectangle 8"/>
          <p:cNvSpPr/>
          <p:nvPr/>
        </p:nvSpPr>
        <p:spPr>
          <a:xfrm>
            <a:off x="7452320" y="1654732"/>
            <a:ext cx="1575048" cy="2246769"/>
          </a:xfrm>
          <a:prstGeom prst="rect">
            <a:avLst/>
          </a:prstGeom>
        </p:spPr>
        <p:txBody>
          <a:bodyPr wrap="square">
            <a:spAutoFit/>
          </a:bodyPr>
          <a:lstStyle/>
          <a:p>
            <a:r>
              <a:rPr lang="fr-CH" sz="1400" dirty="0">
                <a:solidFill>
                  <a:schemeClr val="bg2"/>
                </a:solidFill>
              </a:rPr>
              <a:t>Référence centrale :</a:t>
            </a:r>
          </a:p>
          <a:p>
            <a:endParaRPr lang="fr-CH" sz="1400" dirty="0">
              <a:solidFill>
                <a:schemeClr val="bg2"/>
              </a:solidFill>
            </a:endParaRPr>
          </a:p>
          <a:p>
            <a:r>
              <a:rPr lang="fr-CH" sz="1400" dirty="0">
                <a:solidFill>
                  <a:schemeClr val="bg2"/>
                </a:solidFill>
              </a:rPr>
              <a:t>R. </a:t>
            </a:r>
            <a:r>
              <a:rPr lang="fr-CH" sz="1400" dirty="0" err="1">
                <a:solidFill>
                  <a:schemeClr val="bg2"/>
                </a:solidFill>
              </a:rPr>
              <a:t>Rorty</a:t>
            </a:r>
            <a:endParaRPr lang="fr-CH" sz="1400" dirty="0">
              <a:solidFill>
                <a:schemeClr val="bg2"/>
              </a:solidFill>
            </a:endParaRPr>
          </a:p>
          <a:p>
            <a:endParaRPr lang="fr-CH" sz="1400" dirty="0">
              <a:solidFill>
                <a:schemeClr val="bg2"/>
              </a:solidFill>
            </a:endParaRPr>
          </a:p>
          <a:p>
            <a:r>
              <a:rPr lang="fr-CH" sz="1400" i="1" dirty="0" err="1" smtClean="0">
                <a:solidFill>
                  <a:schemeClr val="bg2"/>
                </a:solidFill>
              </a:rPr>
              <a:t>Pragmatism</a:t>
            </a:r>
            <a:r>
              <a:rPr lang="fr-CH" sz="1400" i="1" dirty="0" smtClean="0">
                <a:solidFill>
                  <a:schemeClr val="bg2"/>
                </a:solidFill>
              </a:rPr>
              <a:t>, Davidson and </a:t>
            </a:r>
            <a:r>
              <a:rPr lang="fr-CH" sz="1400" i="1" dirty="0" err="1" smtClean="0">
                <a:solidFill>
                  <a:schemeClr val="bg2"/>
                </a:solidFill>
              </a:rPr>
              <a:t>Truth</a:t>
            </a:r>
            <a:endParaRPr lang="fr-CH" sz="1400" i="1" dirty="0">
              <a:solidFill>
                <a:schemeClr val="bg2"/>
              </a:solidFill>
            </a:endParaRPr>
          </a:p>
          <a:p>
            <a:endParaRPr lang="fr-CH" sz="1400" dirty="0">
              <a:solidFill>
                <a:schemeClr val="bg2"/>
              </a:solidFill>
            </a:endParaRPr>
          </a:p>
          <a:p>
            <a:r>
              <a:rPr lang="fr-CH" sz="1400" dirty="0">
                <a:solidFill>
                  <a:schemeClr val="bg2"/>
                </a:solidFill>
              </a:rPr>
              <a:t>(</a:t>
            </a:r>
            <a:r>
              <a:rPr lang="fr-CH" sz="1400" dirty="0" smtClean="0">
                <a:solidFill>
                  <a:schemeClr val="bg2"/>
                </a:solidFill>
              </a:rPr>
              <a:t>1984)</a:t>
            </a:r>
            <a:endParaRPr lang="fr-CH" sz="1400" dirty="0">
              <a:solidFill>
                <a:schemeClr val="bg2"/>
              </a:solidFill>
            </a:endParaRPr>
          </a:p>
        </p:txBody>
      </p:sp>
      <p:sp>
        <p:nvSpPr>
          <p:cNvPr id="10" name="ZoneTexte 9"/>
          <p:cNvSpPr txBox="1"/>
          <p:nvPr/>
        </p:nvSpPr>
        <p:spPr>
          <a:xfrm>
            <a:off x="457200" y="476672"/>
            <a:ext cx="6480720" cy="5632311"/>
          </a:xfrm>
          <a:prstGeom prst="rect">
            <a:avLst/>
          </a:prstGeom>
          <a:noFill/>
        </p:spPr>
        <p:txBody>
          <a:bodyPr wrap="square" rtlCol="0">
            <a:spAutoFit/>
          </a:bodyPr>
          <a:lstStyle/>
          <a:p>
            <a:pPr algn="just"/>
            <a:r>
              <a:rPr lang="fr-CH" dirty="0" smtClean="0"/>
              <a:t>Le langage n’est plus un intermédiaire entre le sujet et l’objet, ni un moyen de représentation ou d’expression asservi à autre chose (monde, moi, etc.).</a:t>
            </a:r>
          </a:p>
          <a:p>
            <a:pPr algn="just"/>
            <a:endParaRPr lang="fr-CH" dirty="0"/>
          </a:p>
          <a:p>
            <a:pPr algn="just"/>
            <a:r>
              <a:rPr lang="fr-CH" dirty="0" smtClean="0"/>
              <a:t>Le langage est la création progressive de vocabulaires, appelés à coexister pacifiquement en vue de permettre à au moins deux personnes de converger sur un propos.</a:t>
            </a:r>
          </a:p>
          <a:p>
            <a:pPr algn="just"/>
            <a:endParaRPr lang="fr-CH" dirty="0"/>
          </a:p>
          <a:p>
            <a:pPr algn="just"/>
            <a:r>
              <a:rPr lang="fr-CH" dirty="0" smtClean="0"/>
              <a:t>La création de vocabulaires passe par l’usage de métaphores comme détournement d’usages familiers dans le but de produire un effet sur l’interlocuteur.</a:t>
            </a:r>
          </a:p>
          <a:p>
            <a:pPr algn="just"/>
            <a:endParaRPr lang="fr-CH" dirty="0"/>
          </a:p>
          <a:p>
            <a:pPr algn="just"/>
            <a:r>
              <a:rPr lang="fr-CH" dirty="0" smtClean="0"/>
              <a:t>L’usage habituel des métaphores constitue une nouvelle création culturelle dès lors composée de phrases devenues des métaphores mortes.</a:t>
            </a:r>
          </a:p>
          <a:p>
            <a:pPr algn="just"/>
            <a:r>
              <a:rPr lang="fr-CH" b="1" dirty="0" smtClean="0"/>
              <a:t>-----</a:t>
            </a:r>
          </a:p>
          <a:p>
            <a:pPr algn="just"/>
            <a:endParaRPr lang="fr-CH" b="1" dirty="0"/>
          </a:p>
          <a:p>
            <a:pPr algn="just"/>
            <a:r>
              <a:rPr lang="fr-CH" b="1" i="1" dirty="0" smtClean="0"/>
              <a:t>En ce sens, le langage courant est un cimetière de métaphores mortes et la pratique philosophique une continuelle résurrection mutante. </a:t>
            </a:r>
          </a:p>
        </p:txBody>
      </p:sp>
    </p:spTree>
    <p:extLst>
      <p:ext uri="{BB962C8B-B14F-4D97-AF65-F5344CB8AC3E}">
        <p14:creationId xmlns:p14="http://schemas.microsoft.com/office/powerpoint/2010/main" val="311507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1">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Présentation1.potx</Template>
  <TotalTime>0</TotalTime>
  <Words>1136</Words>
  <Application>Microsoft Office PowerPoint</Application>
  <PresentationFormat>Affichage à l'écran (4:3)</PresentationFormat>
  <Paragraphs>268</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Présentation1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Caroline Bruegger</dc:creator>
  <cp:lastModifiedBy>heinzens</cp:lastModifiedBy>
  <cp:revision>118</cp:revision>
  <dcterms:created xsi:type="dcterms:W3CDTF">2010-11-04T15:42:06Z</dcterms:created>
  <dcterms:modified xsi:type="dcterms:W3CDTF">2014-05-30T11:22:48Z</dcterms:modified>
</cp:coreProperties>
</file>